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30"/>
  </p:notesMasterIdLst>
  <p:handoutMasterIdLst>
    <p:handoutMasterId r:id="rId131"/>
  </p:handoutMasterIdLst>
  <p:sldIdLst>
    <p:sldId id="295" r:id="rId6"/>
    <p:sldId id="579" r:id="rId7"/>
    <p:sldId id="604" r:id="rId8"/>
    <p:sldId id="580" r:id="rId9"/>
    <p:sldId id="583" r:id="rId10"/>
    <p:sldId id="582" r:id="rId11"/>
    <p:sldId id="581" r:id="rId12"/>
    <p:sldId id="605" r:id="rId13"/>
    <p:sldId id="589" r:id="rId14"/>
    <p:sldId id="389" r:id="rId15"/>
    <p:sldId id="390" r:id="rId16"/>
    <p:sldId id="391" r:id="rId17"/>
    <p:sldId id="590" r:id="rId18"/>
    <p:sldId id="394" r:id="rId19"/>
    <p:sldId id="395" r:id="rId20"/>
    <p:sldId id="396" r:id="rId21"/>
    <p:sldId id="591" r:id="rId22"/>
    <p:sldId id="399" r:id="rId23"/>
    <p:sldId id="401" r:id="rId24"/>
    <p:sldId id="402" r:id="rId25"/>
    <p:sldId id="403" r:id="rId26"/>
    <p:sldId id="400" r:id="rId27"/>
    <p:sldId id="568" r:id="rId28"/>
    <p:sldId id="592" r:id="rId29"/>
    <p:sldId id="407" r:id="rId30"/>
    <p:sldId id="408" r:id="rId31"/>
    <p:sldId id="409" r:id="rId32"/>
    <p:sldId id="410" r:id="rId33"/>
    <p:sldId id="411" r:id="rId34"/>
    <p:sldId id="412" r:id="rId35"/>
    <p:sldId id="406" r:id="rId36"/>
    <p:sldId id="405" r:id="rId37"/>
    <p:sldId id="593" r:id="rId38"/>
    <p:sldId id="415" r:id="rId39"/>
    <p:sldId id="416" r:id="rId40"/>
    <p:sldId id="417" r:id="rId41"/>
    <p:sldId id="418" r:id="rId42"/>
    <p:sldId id="419" r:id="rId43"/>
    <p:sldId id="420" r:id="rId44"/>
    <p:sldId id="414" r:id="rId45"/>
    <p:sldId id="594" r:id="rId46"/>
    <p:sldId id="423" r:id="rId47"/>
    <p:sldId id="422" r:id="rId48"/>
    <p:sldId id="595" r:id="rId49"/>
    <p:sldId id="425" r:id="rId50"/>
    <p:sldId id="426" r:id="rId51"/>
    <p:sldId id="429" r:id="rId52"/>
    <p:sldId id="430" r:id="rId53"/>
    <p:sldId id="427" r:id="rId54"/>
    <p:sldId id="428" r:id="rId55"/>
    <p:sldId id="596" r:id="rId56"/>
    <p:sldId id="433" r:id="rId57"/>
    <p:sldId id="434" r:id="rId58"/>
    <p:sldId id="435" r:id="rId59"/>
    <p:sldId id="436" r:id="rId60"/>
    <p:sldId id="437" r:id="rId61"/>
    <p:sldId id="438" r:id="rId62"/>
    <p:sldId id="432" r:id="rId63"/>
    <p:sldId id="597" r:id="rId64"/>
    <p:sldId id="441" r:id="rId65"/>
    <p:sldId id="442" r:id="rId66"/>
    <p:sldId id="443" r:id="rId67"/>
    <p:sldId id="444" r:id="rId68"/>
    <p:sldId id="445" r:id="rId69"/>
    <p:sldId id="446" r:id="rId70"/>
    <p:sldId id="440" r:id="rId71"/>
    <p:sldId id="598" r:id="rId72"/>
    <p:sldId id="449" r:id="rId73"/>
    <p:sldId id="450" r:id="rId74"/>
    <p:sldId id="451" r:id="rId75"/>
    <p:sldId id="452" r:id="rId76"/>
    <p:sldId id="453" r:id="rId77"/>
    <p:sldId id="454" r:id="rId78"/>
    <p:sldId id="455" r:id="rId79"/>
    <p:sldId id="456" r:id="rId80"/>
    <p:sldId id="448" r:id="rId81"/>
    <p:sldId id="599" r:id="rId82"/>
    <p:sldId id="458" r:id="rId83"/>
    <p:sldId id="460" r:id="rId84"/>
    <p:sldId id="461" r:id="rId85"/>
    <p:sldId id="462" r:id="rId86"/>
    <p:sldId id="463" r:id="rId87"/>
    <p:sldId id="459" r:id="rId88"/>
    <p:sldId id="464" r:id="rId89"/>
    <p:sldId id="465" r:id="rId90"/>
    <p:sldId id="466" r:id="rId91"/>
    <p:sldId id="600" r:id="rId92"/>
    <p:sldId id="472" r:id="rId93"/>
    <p:sldId id="473" r:id="rId94"/>
    <p:sldId id="474" r:id="rId95"/>
    <p:sldId id="475" r:id="rId96"/>
    <p:sldId id="476" r:id="rId97"/>
    <p:sldId id="477" r:id="rId98"/>
    <p:sldId id="469" r:id="rId99"/>
    <p:sldId id="470" r:id="rId100"/>
    <p:sldId id="471" r:id="rId101"/>
    <p:sldId id="516" r:id="rId102"/>
    <p:sldId id="569" r:id="rId103"/>
    <p:sldId id="601" r:id="rId104"/>
    <p:sldId id="517" r:id="rId105"/>
    <p:sldId id="518" r:id="rId106"/>
    <p:sldId id="506" r:id="rId107"/>
    <p:sldId id="508" r:id="rId108"/>
    <p:sldId id="509" r:id="rId109"/>
    <p:sldId id="507" r:id="rId110"/>
    <p:sldId id="602" r:id="rId111"/>
    <p:sldId id="541" r:id="rId112"/>
    <p:sldId id="542" r:id="rId113"/>
    <p:sldId id="543" r:id="rId114"/>
    <p:sldId id="544" r:id="rId115"/>
    <p:sldId id="545" r:id="rId116"/>
    <p:sldId id="546" r:id="rId117"/>
    <p:sldId id="603" r:id="rId118"/>
    <p:sldId id="585" r:id="rId119"/>
    <p:sldId id="586" r:id="rId120"/>
    <p:sldId id="587" r:id="rId121"/>
    <p:sldId id="588" r:id="rId122"/>
    <p:sldId id="608" r:id="rId123"/>
    <p:sldId id="607" r:id="rId124"/>
    <p:sldId id="609" r:id="rId125"/>
    <p:sldId id="610" r:id="rId126"/>
    <p:sldId id="611" r:id="rId127"/>
    <p:sldId id="612" r:id="rId128"/>
    <p:sldId id="613" r:id="rId1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" id="{3232BE72-5231-472A-BB4E-20309A412ABD}">
          <p14:sldIdLst>
            <p14:sldId id="295"/>
          </p14:sldIdLst>
        </p14:section>
        <p14:section name="Indice" id="{18DE595E-A89B-406C-905F-4A86004F7697}">
          <p14:sldIdLst>
            <p14:sldId id="579"/>
          </p14:sldIdLst>
        </p14:section>
        <p14:section name="Campione" id="{5E0F161A-5D1B-486D-A3FD-DF07A6B85AB7}">
          <p14:sldIdLst>
            <p14:sldId id="604"/>
            <p14:sldId id="580"/>
            <p14:sldId id="583"/>
            <p14:sldId id="582"/>
            <p14:sldId id="581"/>
            <p14:sldId id="605"/>
          </p14:sldIdLst>
        </p14:section>
        <p14:section name="Risultati" id="{AB8A5753-C833-4753-BE47-5CB54EEBF0E9}">
          <p14:sldIdLst>
            <p14:sldId id="589"/>
            <p14:sldId id="389"/>
            <p14:sldId id="390"/>
            <p14:sldId id="391"/>
            <p14:sldId id="590"/>
            <p14:sldId id="394"/>
            <p14:sldId id="395"/>
            <p14:sldId id="396"/>
            <p14:sldId id="591"/>
            <p14:sldId id="399"/>
            <p14:sldId id="401"/>
            <p14:sldId id="402"/>
            <p14:sldId id="403"/>
            <p14:sldId id="400"/>
            <p14:sldId id="568"/>
            <p14:sldId id="592"/>
            <p14:sldId id="407"/>
            <p14:sldId id="408"/>
            <p14:sldId id="409"/>
            <p14:sldId id="410"/>
            <p14:sldId id="411"/>
            <p14:sldId id="412"/>
            <p14:sldId id="406"/>
            <p14:sldId id="405"/>
            <p14:sldId id="593"/>
            <p14:sldId id="415"/>
            <p14:sldId id="416"/>
            <p14:sldId id="417"/>
            <p14:sldId id="418"/>
            <p14:sldId id="419"/>
            <p14:sldId id="420"/>
            <p14:sldId id="414"/>
            <p14:sldId id="594"/>
            <p14:sldId id="423"/>
            <p14:sldId id="422"/>
            <p14:sldId id="595"/>
            <p14:sldId id="425"/>
            <p14:sldId id="426"/>
            <p14:sldId id="429"/>
            <p14:sldId id="430"/>
            <p14:sldId id="427"/>
            <p14:sldId id="428"/>
            <p14:sldId id="596"/>
            <p14:sldId id="433"/>
            <p14:sldId id="434"/>
            <p14:sldId id="435"/>
            <p14:sldId id="436"/>
            <p14:sldId id="437"/>
            <p14:sldId id="438"/>
            <p14:sldId id="432"/>
            <p14:sldId id="597"/>
            <p14:sldId id="441"/>
            <p14:sldId id="442"/>
            <p14:sldId id="443"/>
            <p14:sldId id="444"/>
            <p14:sldId id="445"/>
            <p14:sldId id="446"/>
            <p14:sldId id="440"/>
            <p14:sldId id="59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48"/>
            <p14:sldId id="599"/>
            <p14:sldId id="458"/>
            <p14:sldId id="460"/>
            <p14:sldId id="461"/>
            <p14:sldId id="462"/>
            <p14:sldId id="463"/>
            <p14:sldId id="459"/>
            <p14:sldId id="464"/>
            <p14:sldId id="465"/>
            <p14:sldId id="466"/>
            <p14:sldId id="600"/>
            <p14:sldId id="472"/>
            <p14:sldId id="473"/>
            <p14:sldId id="474"/>
            <p14:sldId id="475"/>
            <p14:sldId id="476"/>
            <p14:sldId id="477"/>
            <p14:sldId id="469"/>
            <p14:sldId id="470"/>
            <p14:sldId id="471"/>
            <p14:sldId id="516"/>
            <p14:sldId id="569"/>
            <p14:sldId id="601"/>
            <p14:sldId id="517"/>
            <p14:sldId id="518"/>
            <p14:sldId id="506"/>
            <p14:sldId id="508"/>
            <p14:sldId id="509"/>
            <p14:sldId id="507"/>
            <p14:sldId id="602"/>
            <p14:sldId id="541"/>
            <p14:sldId id="542"/>
            <p14:sldId id="543"/>
            <p14:sldId id="544"/>
            <p14:sldId id="545"/>
            <p14:sldId id="546"/>
            <p14:sldId id="603"/>
            <p14:sldId id="585"/>
            <p14:sldId id="586"/>
            <p14:sldId id="587"/>
            <p14:sldId id="588"/>
            <p14:sldId id="608"/>
            <p14:sldId id="607"/>
            <p14:sldId id="609"/>
            <p14:sldId id="610"/>
            <p14:sldId id="611"/>
            <p14:sldId id="612"/>
            <p14:sldId id="6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Maximilian Hiedemann" initials="AMH" lastIdx="6" clrIdx="0">
    <p:extLst>
      <p:ext uri="{19B8F6BF-5375-455C-9EA6-DF929625EA0E}">
        <p15:presenceInfo xmlns:p15="http://schemas.microsoft.com/office/powerpoint/2012/main" userId="Alexander Maximilian Hiedemann" providerId="None"/>
      </p:ext>
    </p:extLst>
  </p:cmAuthor>
  <p:cmAuthor id="2" name="Giorgio Giacomelli" initials="GG" lastIdx="2" clrIdx="1">
    <p:extLst>
      <p:ext uri="{19B8F6BF-5375-455C-9EA6-DF929625EA0E}">
        <p15:presenceInfo xmlns:p15="http://schemas.microsoft.com/office/powerpoint/2012/main" userId="ef6ea2c85fbd17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BB50B"/>
    <a:srgbClr val="B9E282"/>
    <a:srgbClr val="F4DB70"/>
    <a:srgbClr val="FFD653"/>
    <a:srgbClr val="FF8989"/>
    <a:srgbClr val="1E5FAE"/>
    <a:srgbClr val="ADCCF1"/>
    <a:srgbClr val="4289DE"/>
    <a:srgbClr val="5F9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9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39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viewProps" Target="viewProp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handoutMaster" Target="handoutMasters/handoutMaster1.xml"/><Relationship Id="rId136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commentAuthors" Target="commentAuthor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bocconi-my.sharepoint.com/personal/giorgio_giacomelli_sdabocconi_it/Documents/CCIAA%20Brescia/2023/Questionario/Tabelle/Grafico%20ambiti%20di%20migliorament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bocconi-my.sharepoint.com/personal/giorgio_giacomelli_sdabocconi_it/Documents/CCIAA%20Brescia/2023/Questionario/Tabelle/Grafico%20ambiti%20di%20migliorament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65079365079365"/>
          <c:y val="0.10191082802547771"/>
          <c:w val="0.50396825396825395"/>
          <c:h val="0.80891719745222934"/>
        </c:manualLayout>
      </c:layout>
      <c:doughnutChart>
        <c:varyColors val="1"/>
        <c:ser>
          <c:idx val="0"/>
          <c:order val="0"/>
          <c:tx>
            <c:strRef>
              <c:f>Sheet1!$D$37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5B-4B47-B65E-F3074DD9A112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5B-4B47-B65E-F3074DD9A112}"/>
              </c:ext>
            </c:extLst>
          </c:dPt>
          <c:cat>
            <c:strRef>
              <c:f>Sheet1!$C$38:$C$39</c:f>
              <c:strCache>
                <c:ptCount val="2"/>
                <c:pt idx="0">
                  <c:v>Rispondenti</c:v>
                </c:pt>
                <c:pt idx="1">
                  <c:v>Non rispondenti</c:v>
                </c:pt>
              </c:strCache>
            </c:strRef>
          </c:cat>
          <c:val>
            <c:numRef>
              <c:f>Sheet1!$D$38:$D$39</c:f>
              <c:numCache>
                <c:formatCode>General</c:formatCode>
                <c:ptCount val="2"/>
                <c:pt idx="0">
                  <c:v>0.84210526315789469</c:v>
                </c:pt>
                <c:pt idx="1">
                  <c:v>0.15789473684210531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5B-4B47-B65E-F3074DD9A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diff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5FA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Sheet6!$B$2:$B$75</c:f>
              <c:numCache>
                <c:formatCode>General</c:formatCode>
                <c:ptCount val="74"/>
                <c:pt idx="0">
                  <c:v>2.7410000000000001</c:v>
                </c:pt>
                <c:pt idx="1">
                  <c:v>2.8929999999999998</c:v>
                </c:pt>
                <c:pt idx="2">
                  <c:v>2.6880000000000002</c:v>
                </c:pt>
                <c:pt idx="3">
                  <c:v>2.9910000000000001</c:v>
                </c:pt>
                <c:pt idx="4">
                  <c:v>2.6070000000000002</c:v>
                </c:pt>
                <c:pt idx="5">
                  <c:v>2.9910000000000001</c:v>
                </c:pt>
                <c:pt idx="6">
                  <c:v>2.125</c:v>
                </c:pt>
                <c:pt idx="7">
                  <c:v>2.2229999999999999</c:v>
                </c:pt>
                <c:pt idx="8">
                  <c:v>2.2050000000000001</c:v>
                </c:pt>
                <c:pt idx="9">
                  <c:v>2.4289999999999998</c:v>
                </c:pt>
                <c:pt idx="10">
                  <c:v>2.3660000000000001</c:v>
                </c:pt>
                <c:pt idx="11">
                  <c:v>2.3570000000000002</c:v>
                </c:pt>
                <c:pt idx="12">
                  <c:v>2.714</c:v>
                </c:pt>
                <c:pt idx="13">
                  <c:v>2.7589999999999999</c:v>
                </c:pt>
                <c:pt idx="14">
                  <c:v>2.2320000000000002</c:v>
                </c:pt>
                <c:pt idx="15">
                  <c:v>2.4380000000000002</c:v>
                </c:pt>
                <c:pt idx="16">
                  <c:v>2.3570000000000002</c:v>
                </c:pt>
                <c:pt idx="17">
                  <c:v>3.3929999999999998</c:v>
                </c:pt>
                <c:pt idx="18">
                  <c:v>2.5539999999999998</c:v>
                </c:pt>
                <c:pt idx="19">
                  <c:v>2.6960000000000002</c:v>
                </c:pt>
                <c:pt idx="20">
                  <c:v>2.2320000000000002</c:v>
                </c:pt>
                <c:pt idx="21">
                  <c:v>2.7949999999999999</c:v>
                </c:pt>
                <c:pt idx="22">
                  <c:v>2.1880000000000002</c:v>
                </c:pt>
                <c:pt idx="23">
                  <c:v>2.7679999999999998</c:v>
                </c:pt>
                <c:pt idx="24">
                  <c:v>2.8039999999999998</c:v>
                </c:pt>
                <c:pt idx="25">
                  <c:v>1.982</c:v>
                </c:pt>
                <c:pt idx="26">
                  <c:v>2.7320000000000002</c:v>
                </c:pt>
                <c:pt idx="27">
                  <c:v>2.6880000000000002</c:v>
                </c:pt>
                <c:pt idx="28">
                  <c:v>3.339</c:v>
                </c:pt>
                <c:pt idx="29">
                  <c:v>3.1339999999999999</c:v>
                </c:pt>
                <c:pt idx="30">
                  <c:v>2.7320000000000002</c:v>
                </c:pt>
                <c:pt idx="31">
                  <c:v>2.6960000000000002</c:v>
                </c:pt>
                <c:pt idx="32">
                  <c:v>2.6960000000000002</c:v>
                </c:pt>
                <c:pt idx="33">
                  <c:v>2.8119999999999998</c:v>
                </c:pt>
                <c:pt idx="34">
                  <c:v>2.9550000000000001</c:v>
                </c:pt>
                <c:pt idx="35">
                  <c:v>2.589</c:v>
                </c:pt>
                <c:pt idx="36">
                  <c:v>2.5</c:v>
                </c:pt>
                <c:pt idx="37">
                  <c:v>1.893</c:v>
                </c:pt>
                <c:pt idx="38">
                  <c:v>2.17</c:v>
                </c:pt>
                <c:pt idx="39">
                  <c:v>2.7320000000000002</c:v>
                </c:pt>
                <c:pt idx="40">
                  <c:v>2.4289999999999998</c:v>
                </c:pt>
                <c:pt idx="41">
                  <c:v>2.9380000000000002</c:v>
                </c:pt>
                <c:pt idx="42">
                  <c:v>3.1339999999999999</c:v>
                </c:pt>
                <c:pt idx="43">
                  <c:v>2.6429999999999998</c:v>
                </c:pt>
                <c:pt idx="44">
                  <c:v>2.7050000000000001</c:v>
                </c:pt>
                <c:pt idx="45">
                  <c:v>2.839</c:v>
                </c:pt>
                <c:pt idx="46">
                  <c:v>2.589</c:v>
                </c:pt>
                <c:pt idx="47">
                  <c:v>2.67</c:v>
                </c:pt>
                <c:pt idx="48">
                  <c:v>2.464</c:v>
                </c:pt>
                <c:pt idx="49">
                  <c:v>2.7050000000000001</c:v>
                </c:pt>
                <c:pt idx="50">
                  <c:v>3.0179999999999998</c:v>
                </c:pt>
                <c:pt idx="51">
                  <c:v>2.6160000000000001</c:v>
                </c:pt>
                <c:pt idx="52">
                  <c:v>2.3570000000000002</c:v>
                </c:pt>
                <c:pt idx="53">
                  <c:v>2.3839999999999999</c:v>
                </c:pt>
                <c:pt idx="54">
                  <c:v>2.6429999999999998</c:v>
                </c:pt>
                <c:pt idx="55">
                  <c:v>2.4550000000000001</c:v>
                </c:pt>
                <c:pt idx="56">
                  <c:v>2.3039999999999998</c:v>
                </c:pt>
                <c:pt idx="57">
                  <c:v>2.4289999999999998</c:v>
                </c:pt>
                <c:pt idx="58">
                  <c:v>2.4550000000000001</c:v>
                </c:pt>
                <c:pt idx="59">
                  <c:v>2.899</c:v>
                </c:pt>
                <c:pt idx="60">
                  <c:v>2.5449999999999999</c:v>
                </c:pt>
                <c:pt idx="61">
                  <c:v>3.02</c:v>
                </c:pt>
                <c:pt idx="62">
                  <c:v>3.5760000000000001</c:v>
                </c:pt>
                <c:pt idx="63">
                  <c:v>3.6360000000000001</c:v>
                </c:pt>
                <c:pt idx="64">
                  <c:v>3.4140000000000001</c:v>
                </c:pt>
                <c:pt idx="65">
                  <c:v>2.9390000000000001</c:v>
                </c:pt>
                <c:pt idx="66">
                  <c:v>3.1520000000000001</c:v>
                </c:pt>
                <c:pt idx="67">
                  <c:v>3.222</c:v>
                </c:pt>
                <c:pt idx="68">
                  <c:v>2.5659999999999998</c:v>
                </c:pt>
                <c:pt idx="69">
                  <c:v>2.8380000000000001</c:v>
                </c:pt>
                <c:pt idx="70">
                  <c:v>2.6970000000000001</c:v>
                </c:pt>
                <c:pt idx="71">
                  <c:v>2.3740000000000001</c:v>
                </c:pt>
                <c:pt idx="72">
                  <c:v>2.8889999999999998</c:v>
                </c:pt>
                <c:pt idx="73">
                  <c:v>2.899</c:v>
                </c:pt>
              </c:numCache>
            </c:numRef>
          </c:xVal>
          <c:yVal>
            <c:numRef>
              <c:f>Sheet6!$C$2:$C$75</c:f>
              <c:numCache>
                <c:formatCode>General</c:formatCode>
                <c:ptCount val="74"/>
                <c:pt idx="0">
                  <c:v>0.15900000000000025</c:v>
                </c:pt>
                <c:pt idx="1">
                  <c:v>0.17199999999999971</c:v>
                </c:pt>
                <c:pt idx="2">
                  <c:v>7.2999999999999954E-2</c:v>
                </c:pt>
                <c:pt idx="3">
                  <c:v>0.20400000000000018</c:v>
                </c:pt>
                <c:pt idx="4">
                  <c:v>0.14800000000000013</c:v>
                </c:pt>
                <c:pt idx="5">
                  <c:v>0.16300000000000026</c:v>
                </c:pt>
                <c:pt idx="6">
                  <c:v>6.800000000000006E-2</c:v>
                </c:pt>
                <c:pt idx="7">
                  <c:v>3.3999999999999808E-2</c:v>
                </c:pt>
                <c:pt idx="8">
                  <c:v>0.12300000000000022</c:v>
                </c:pt>
                <c:pt idx="9">
                  <c:v>5.9999999999999609E-2</c:v>
                </c:pt>
                <c:pt idx="10">
                  <c:v>3.0000000000000249E-2</c:v>
                </c:pt>
                <c:pt idx="11">
                  <c:v>0.17700000000000005</c:v>
                </c:pt>
                <c:pt idx="12">
                  <c:v>0.13200000000000012</c:v>
                </c:pt>
                <c:pt idx="13">
                  <c:v>2.8999999999999915E-2</c:v>
                </c:pt>
                <c:pt idx="14">
                  <c:v>1.1000000000000121E-2</c:v>
                </c:pt>
                <c:pt idx="15">
                  <c:v>0.12700000000000022</c:v>
                </c:pt>
                <c:pt idx="16">
                  <c:v>6.2000000000000277E-2</c:v>
                </c:pt>
                <c:pt idx="17">
                  <c:v>1.6000000000000014E-2</c:v>
                </c:pt>
                <c:pt idx="18">
                  <c:v>-0.12600000000000033</c:v>
                </c:pt>
                <c:pt idx="19">
                  <c:v>0.19600000000000017</c:v>
                </c:pt>
                <c:pt idx="20">
                  <c:v>0.18300000000000027</c:v>
                </c:pt>
                <c:pt idx="21">
                  <c:v>0.1469999999999998</c:v>
                </c:pt>
                <c:pt idx="22">
                  <c:v>0.19600000000000017</c:v>
                </c:pt>
                <c:pt idx="23">
                  <c:v>0.129</c:v>
                </c:pt>
                <c:pt idx="24">
                  <c:v>0.10699999999999976</c:v>
                </c:pt>
                <c:pt idx="25">
                  <c:v>-1.0000000000000009E-2</c:v>
                </c:pt>
                <c:pt idx="26">
                  <c:v>3.5000000000000142E-2</c:v>
                </c:pt>
                <c:pt idx="27">
                  <c:v>7.2999999999999954E-2</c:v>
                </c:pt>
                <c:pt idx="28">
                  <c:v>-0.18599999999999994</c:v>
                </c:pt>
                <c:pt idx="29">
                  <c:v>-3.0000000000000249E-2</c:v>
                </c:pt>
                <c:pt idx="30">
                  <c:v>5.2000000000000046E-2</c:v>
                </c:pt>
                <c:pt idx="31">
                  <c:v>9.8000000000000309E-2</c:v>
                </c:pt>
                <c:pt idx="32">
                  <c:v>8.0999999999999961E-2</c:v>
                </c:pt>
                <c:pt idx="33">
                  <c:v>-0.19600000000000017</c:v>
                </c:pt>
                <c:pt idx="34">
                  <c:v>-0.13499999999999979</c:v>
                </c:pt>
                <c:pt idx="35">
                  <c:v>-0.1160000000000001</c:v>
                </c:pt>
                <c:pt idx="36">
                  <c:v>0.27</c:v>
                </c:pt>
                <c:pt idx="37">
                  <c:v>0.21300000000000008</c:v>
                </c:pt>
                <c:pt idx="38">
                  <c:v>0.14500000000000002</c:v>
                </c:pt>
                <c:pt idx="39">
                  <c:v>9.3000000000000416E-2</c:v>
                </c:pt>
                <c:pt idx="40">
                  <c:v>2.9999999999996696E-3</c:v>
                </c:pt>
                <c:pt idx="41">
                  <c:v>-7.7999999999999847E-2</c:v>
                </c:pt>
                <c:pt idx="42">
                  <c:v>-5.500000000000016E-2</c:v>
                </c:pt>
                <c:pt idx="43">
                  <c:v>-1.3000000000000345E-2</c:v>
                </c:pt>
                <c:pt idx="44">
                  <c:v>-5.699999999999994E-2</c:v>
                </c:pt>
                <c:pt idx="45">
                  <c:v>4.4000000000000039E-2</c:v>
                </c:pt>
                <c:pt idx="46">
                  <c:v>5.600000000000005E-2</c:v>
                </c:pt>
                <c:pt idx="47">
                  <c:v>-2.7000000000000135E-2</c:v>
                </c:pt>
                <c:pt idx="48">
                  <c:v>-0.20000000000000018</c:v>
                </c:pt>
                <c:pt idx="49">
                  <c:v>-4.8999999999999932E-2</c:v>
                </c:pt>
                <c:pt idx="50">
                  <c:v>-3.9000000000000146E-2</c:v>
                </c:pt>
                <c:pt idx="51">
                  <c:v>0.13200000000000012</c:v>
                </c:pt>
                <c:pt idx="52">
                  <c:v>0.1030000000000002</c:v>
                </c:pt>
                <c:pt idx="53">
                  <c:v>0.15399999999999991</c:v>
                </c:pt>
                <c:pt idx="54">
                  <c:v>9.3999999999999861E-2</c:v>
                </c:pt>
                <c:pt idx="55">
                  <c:v>0.40600000000000014</c:v>
                </c:pt>
                <c:pt idx="56">
                  <c:v>0.22999999999999998</c:v>
                </c:pt>
                <c:pt idx="57">
                  <c:v>1.0999999999999677E-2</c:v>
                </c:pt>
                <c:pt idx="58">
                  <c:v>0.25800000000000001</c:v>
                </c:pt>
                <c:pt idx="59">
                  <c:v>0.39900000000000002</c:v>
                </c:pt>
                <c:pt idx="60">
                  <c:v>0.24199999999999999</c:v>
                </c:pt>
                <c:pt idx="61">
                  <c:v>0.18400000000000016</c:v>
                </c:pt>
                <c:pt idx="62">
                  <c:v>0.19900000000000029</c:v>
                </c:pt>
                <c:pt idx="63">
                  <c:v>8.7000000000000188E-2</c:v>
                </c:pt>
                <c:pt idx="64">
                  <c:v>0.23399999999999999</c:v>
                </c:pt>
                <c:pt idx="65">
                  <c:v>0.38200000000000012</c:v>
                </c:pt>
                <c:pt idx="66">
                  <c:v>0.15200000000000014</c:v>
                </c:pt>
                <c:pt idx="67">
                  <c:v>0.2629999999999999</c:v>
                </c:pt>
                <c:pt idx="68">
                  <c:v>0.23799999999999999</c:v>
                </c:pt>
                <c:pt idx="69">
                  <c:v>0.25600000000000023</c:v>
                </c:pt>
                <c:pt idx="70">
                  <c:v>0.32000000000000028</c:v>
                </c:pt>
                <c:pt idx="71">
                  <c:v>-2.8000000000000025E-2</c:v>
                </c:pt>
                <c:pt idx="72">
                  <c:v>-0.1030000000000002</c:v>
                </c:pt>
                <c:pt idx="73">
                  <c:v>0.14500000000000002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02-4DBF-93D7-802E0AA8C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50432"/>
        <c:axId val="1262202288"/>
      </c:scatterChart>
      <c:valAx>
        <c:axId val="1256050432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2202288"/>
        <c:crosses val="autoZero"/>
        <c:crossBetween val="midCat"/>
      </c:valAx>
      <c:valAx>
        <c:axId val="1262202288"/>
        <c:scaling>
          <c:orientation val="minMax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6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diff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5FA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Sheet6!$B$2:$B$75</c:f>
              <c:numCache>
                <c:formatCode>General</c:formatCode>
                <c:ptCount val="74"/>
                <c:pt idx="0">
                  <c:v>2.7410000000000001</c:v>
                </c:pt>
                <c:pt idx="1">
                  <c:v>2.8929999999999998</c:v>
                </c:pt>
                <c:pt idx="2">
                  <c:v>2.6880000000000002</c:v>
                </c:pt>
                <c:pt idx="3">
                  <c:v>2.9910000000000001</c:v>
                </c:pt>
                <c:pt idx="4">
                  <c:v>2.6070000000000002</c:v>
                </c:pt>
                <c:pt idx="5">
                  <c:v>2.9910000000000001</c:v>
                </c:pt>
                <c:pt idx="6">
                  <c:v>2.125</c:v>
                </c:pt>
                <c:pt idx="7">
                  <c:v>2.2229999999999999</c:v>
                </c:pt>
                <c:pt idx="8">
                  <c:v>2.2050000000000001</c:v>
                </c:pt>
                <c:pt idx="9">
                  <c:v>2.4289999999999998</c:v>
                </c:pt>
                <c:pt idx="10">
                  <c:v>2.3660000000000001</c:v>
                </c:pt>
                <c:pt idx="11">
                  <c:v>2.3570000000000002</c:v>
                </c:pt>
                <c:pt idx="12">
                  <c:v>2.714</c:v>
                </c:pt>
                <c:pt idx="13">
                  <c:v>2.7589999999999999</c:v>
                </c:pt>
                <c:pt idx="14">
                  <c:v>2.2320000000000002</c:v>
                </c:pt>
                <c:pt idx="15">
                  <c:v>2.4380000000000002</c:v>
                </c:pt>
                <c:pt idx="16">
                  <c:v>2.3570000000000002</c:v>
                </c:pt>
                <c:pt idx="17">
                  <c:v>3.3929999999999998</c:v>
                </c:pt>
                <c:pt idx="18">
                  <c:v>2.5539999999999998</c:v>
                </c:pt>
                <c:pt idx="19">
                  <c:v>2.6960000000000002</c:v>
                </c:pt>
                <c:pt idx="20">
                  <c:v>2.2320000000000002</c:v>
                </c:pt>
                <c:pt idx="21">
                  <c:v>2.7949999999999999</c:v>
                </c:pt>
                <c:pt idx="22">
                  <c:v>2.1880000000000002</c:v>
                </c:pt>
                <c:pt idx="23">
                  <c:v>2.7679999999999998</c:v>
                </c:pt>
                <c:pt idx="24">
                  <c:v>2.8039999999999998</c:v>
                </c:pt>
                <c:pt idx="25">
                  <c:v>1.982</c:v>
                </c:pt>
                <c:pt idx="26">
                  <c:v>2.7320000000000002</c:v>
                </c:pt>
                <c:pt idx="27">
                  <c:v>2.6880000000000002</c:v>
                </c:pt>
                <c:pt idx="28">
                  <c:v>3.339</c:v>
                </c:pt>
                <c:pt idx="29">
                  <c:v>3.1339999999999999</c:v>
                </c:pt>
                <c:pt idx="30">
                  <c:v>2.7320000000000002</c:v>
                </c:pt>
                <c:pt idx="31">
                  <c:v>2.6960000000000002</c:v>
                </c:pt>
                <c:pt idx="32">
                  <c:v>2.6960000000000002</c:v>
                </c:pt>
                <c:pt idx="33">
                  <c:v>2.8119999999999998</c:v>
                </c:pt>
                <c:pt idx="34">
                  <c:v>2.9550000000000001</c:v>
                </c:pt>
                <c:pt idx="35">
                  <c:v>2.589</c:v>
                </c:pt>
                <c:pt idx="36">
                  <c:v>2.5</c:v>
                </c:pt>
                <c:pt idx="37">
                  <c:v>1.893</c:v>
                </c:pt>
                <c:pt idx="38">
                  <c:v>2.17</c:v>
                </c:pt>
                <c:pt idx="39">
                  <c:v>2.7320000000000002</c:v>
                </c:pt>
                <c:pt idx="40">
                  <c:v>2.4289999999999998</c:v>
                </c:pt>
                <c:pt idx="41">
                  <c:v>2.9380000000000002</c:v>
                </c:pt>
                <c:pt idx="42">
                  <c:v>3.1339999999999999</c:v>
                </c:pt>
                <c:pt idx="43">
                  <c:v>2.6429999999999998</c:v>
                </c:pt>
                <c:pt idx="44">
                  <c:v>2.7050000000000001</c:v>
                </c:pt>
                <c:pt idx="45">
                  <c:v>2.839</c:v>
                </c:pt>
                <c:pt idx="46">
                  <c:v>2.589</c:v>
                </c:pt>
                <c:pt idx="47">
                  <c:v>2.67</c:v>
                </c:pt>
                <c:pt idx="48">
                  <c:v>2.464</c:v>
                </c:pt>
                <c:pt idx="49">
                  <c:v>2.7050000000000001</c:v>
                </c:pt>
                <c:pt idx="50">
                  <c:v>3.0179999999999998</c:v>
                </c:pt>
                <c:pt idx="51">
                  <c:v>2.6160000000000001</c:v>
                </c:pt>
                <c:pt idx="52">
                  <c:v>2.3570000000000002</c:v>
                </c:pt>
                <c:pt idx="53">
                  <c:v>2.3839999999999999</c:v>
                </c:pt>
                <c:pt idx="54">
                  <c:v>2.6429999999999998</c:v>
                </c:pt>
                <c:pt idx="55">
                  <c:v>2.4550000000000001</c:v>
                </c:pt>
                <c:pt idx="56">
                  <c:v>2.3039999999999998</c:v>
                </c:pt>
                <c:pt idx="57">
                  <c:v>2.4289999999999998</c:v>
                </c:pt>
                <c:pt idx="58">
                  <c:v>2.4550000000000001</c:v>
                </c:pt>
                <c:pt idx="59">
                  <c:v>2.899</c:v>
                </c:pt>
                <c:pt idx="60">
                  <c:v>2.5449999999999999</c:v>
                </c:pt>
                <c:pt idx="61">
                  <c:v>3.02</c:v>
                </c:pt>
                <c:pt idx="62">
                  <c:v>3.5760000000000001</c:v>
                </c:pt>
                <c:pt idx="63">
                  <c:v>3.6360000000000001</c:v>
                </c:pt>
                <c:pt idx="64">
                  <c:v>3.4140000000000001</c:v>
                </c:pt>
                <c:pt idx="65">
                  <c:v>2.9390000000000001</c:v>
                </c:pt>
                <c:pt idx="66">
                  <c:v>3.1520000000000001</c:v>
                </c:pt>
                <c:pt idx="67">
                  <c:v>3.222</c:v>
                </c:pt>
                <c:pt idx="68">
                  <c:v>2.5659999999999998</c:v>
                </c:pt>
                <c:pt idx="69">
                  <c:v>2.8380000000000001</c:v>
                </c:pt>
                <c:pt idx="70">
                  <c:v>2.6970000000000001</c:v>
                </c:pt>
                <c:pt idx="71">
                  <c:v>2.3740000000000001</c:v>
                </c:pt>
                <c:pt idx="72">
                  <c:v>2.8889999999999998</c:v>
                </c:pt>
                <c:pt idx="73">
                  <c:v>2.899</c:v>
                </c:pt>
              </c:numCache>
            </c:numRef>
          </c:xVal>
          <c:yVal>
            <c:numRef>
              <c:f>Sheet6!$C$2:$C$75</c:f>
              <c:numCache>
                <c:formatCode>General</c:formatCode>
                <c:ptCount val="74"/>
                <c:pt idx="0">
                  <c:v>0.15900000000000025</c:v>
                </c:pt>
                <c:pt idx="1">
                  <c:v>0.17199999999999971</c:v>
                </c:pt>
                <c:pt idx="2">
                  <c:v>7.2999999999999954E-2</c:v>
                </c:pt>
                <c:pt idx="3">
                  <c:v>0.20400000000000018</c:v>
                </c:pt>
                <c:pt idx="4">
                  <c:v>0.14800000000000013</c:v>
                </c:pt>
                <c:pt idx="5">
                  <c:v>0.16300000000000026</c:v>
                </c:pt>
                <c:pt idx="6">
                  <c:v>6.800000000000006E-2</c:v>
                </c:pt>
                <c:pt idx="7">
                  <c:v>3.3999999999999808E-2</c:v>
                </c:pt>
                <c:pt idx="8">
                  <c:v>0.12300000000000022</c:v>
                </c:pt>
                <c:pt idx="9">
                  <c:v>5.9999999999999609E-2</c:v>
                </c:pt>
                <c:pt idx="10">
                  <c:v>3.0000000000000249E-2</c:v>
                </c:pt>
                <c:pt idx="11">
                  <c:v>0.17700000000000005</c:v>
                </c:pt>
                <c:pt idx="12">
                  <c:v>0.13200000000000012</c:v>
                </c:pt>
                <c:pt idx="13">
                  <c:v>2.8999999999999915E-2</c:v>
                </c:pt>
                <c:pt idx="14">
                  <c:v>1.1000000000000121E-2</c:v>
                </c:pt>
                <c:pt idx="15">
                  <c:v>0.12700000000000022</c:v>
                </c:pt>
                <c:pt idx="16">
                  <c:v>6.2000000000000277E-2</c:v>
                </c:pt>
                <c:pt idx="17">
                  <c:v>1.6000000000000014E-2</c:v>
                </c:pt>
                <c:pt idx="18">
                  <c:v>-0.12600000000000033</c:v>
                </c:pt>
                <c:pt idx="19">
                  <c:v>0.19600000000000017</c:v>
                </c:pt>
                <c:pt idx="20">
                  <c:v>0.18300000000000027</c:v>
                </c:pt>
                <c:pt idx="21">
                  <c:v>0.1469999999999998</c:v>
                </c:pt>
                <c:pt idx="22">
                  <c:v>0.19600000000000017</c:v>
                </c:pt>
                <c:pt idx="23">
                  <c:v>0.129</c:v>
                </c:pt>
                <c:pt idx="24">
                  <c:v>0.10699999999999976</c:v>
                </c:pt>
                <c:pt idx="25">
                  <c:v>-1.0000000000000009E-2</c:v>
                </c:pt>
                <c:pt idx="26">
                  <c:v>3.5000000000000142E-2</c:v>
                </c:pt>
                <c:pt idx="27">
                  <c:v>7.2999999999999954E-2</c:v>
                </c:pt>
                <c:pt idx="28">
                  <c:v>-0.18599999999999994</c:v>
                </c:pt>
                <c:pt idx="29">
                  <c:v>-3.0000000000000249E-2</c:v>
                </c:pt>
                <c:pt idx="30">
                  <c:v>5.2000000000000046E-2</c:v>
                </c:pt>
                <c:pt idx="31">
                  <c:v>9.8000000000000309E-2</c:v>
                </c:pt>
                <c:pt idx="32">
                  <c:v>8.0999999999999961E-2</c:v>
                </c:pt>
                <c:pt idx="33">
                  <c:v>-0.19600000000000017</c:v>
                </c:pt>
                <c:pt idx="34">
                  <c:v>-0.13499999999999979</c:v>
                </c:pt>
                <c:pt idx="35">
                  <c:v>-0.1160000000000001</c:v>
                </c:pt>
                <c:pt idx="36">
                  <c:v>0.27</c:v>
                </c:pt>
                <c:pt idx="37">
                  <c:v>0.21300000000000008</c:v>
                </c:pt>
                <c:pt idx="38">
                  <c:v>0.14500000000000002</c:v>
                </c:pt>
                <c:pt idx="39">
                  <c:v>9.3000000000000416E-2</c:v>
                </c:pt>
                <c:pt idx="40">
                  <c:v>2.9999999999996696E-3</c:v>
                </c:pt>
                <c:pt idx="41">
                  <c:v>-7.7999999999999847E-2</c:v>
                </c:pt>
                <c:pt idx="42">
                  <c:v>-5.500000000000016E-2</c:v>
                </c:pt>
                <c:pt idx="43">
                  <c:v>-1.3000000000000345E-2</c:v>
                </c:pt>
                <c:pt idx="44">
                  <c:v>-5.699999999999994E-2</c:v>
                </c:pt>
                <c:pt idx="45">
                  <c:v>4.4000000000000039E-2</c:v>
                </c:pt>
                <c:pt idx="46">
                  <c:v>5.600000000000005E-2</c:v>
                </c:pt>
                <c:pt idx="47">
                  <c:v>-2.7000000000000135E-2</c:v>
                </c:pt>
                <c:pt idx="48">
                  <c:v>-0.20000000000000018</c:v>
                </c:pt>
                <c:pt idx="49">
                  <c:v>-4.8999999999999932E-2</c:v>
                </c:pt>
                <c:pt idx="50">
                  <c:v>-3.9000000000000146E-2</c:v>
                </c:pt>
                <c:pt idx="51">
                  <c:v>0.13200000000000012</c:v>
                </c:pt>
                <c:pt idx="52">
                  <c:v>0.1030000000000002</c:v>
                </c:pt>
                <c:pt idx="53">
                  <c:v>0.15399999999999991</c:v>
                </c:pt>
                <c:pt idx="54">
                  <c:v>9.3999999999999861E-2</c:v>
                </c:pt>
                <c:pt idx="55">
                  <c:v>0.40600000000000014</c:v>
                </c:pt>
                <c:pt idx="56">
                  <c:v>0.22999999999999998</c:v>
                </c:pt>
                <c:pt idx="57">
                  <c:v>1.0999999999999677E-2</c:v>
                </c:pt>
                <c:pt idx="58">
                  <c:v>0.25800000000000001</c:v>
                </c:pt>
                <c:pt idx="59">
                  <c:v>0.39900000000000002</c:v>
                </c:pt>
                <c:pt idx="60">
                  <c:v>0.24199999999999999</c:v>
                </c:pt>
                <c:pt idx="61">
                  <c:v>0.18400000000000016</c:v>
                </c:pt>
                <c:pt idx="62">
                  <c:v>0.19900000000000029</c:v>
                </c:pt>
                <c:pt idx="63">
                  <c:v>8.7000000000000188E-2</c:v>
                </c:pt>
                <c:pt idx="64">
                  <c:v>0.23399999999999999</c:v>
                </c:pt>
                <c:pt idx="65">
                  <c:v>0.38200000000000012</c:v>
                </c:pt>
                <c:pt idx="66">
                  <c:v>0.15200000000000014</c:v>
                </c:pt>
                <c:pt idx="67">
                  <c:v>0.2629999999999999</c:v>
                </c:pt>
                <c:pt idx="68">
                  <c:v>0.23799999999999999</c:v>
                </c:pt>
                <c:pt idx="69">
                  <c:v>0.25600000000000023</c:v>
                </c:pt>
                <c:pt idx="70">
                  <c:v>0.32000000000000028</c:v>
                </c:pt>
                <c:pt idx="71">
                  <c:v>-2.8000000000000025E-2</c:v>
                </c:pt>
                <c:pt idx="72">
                  <c:v>-0.1030000000000002</c:v>
                </c:pt>
                <c:pt idx="73">
                  <c:v>0.14500000000000002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02-4DBF-93D7-802E0AA8C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50432"/>
        <c:axId val="1262202288"/>
      </c:scatterChart>
      <c:valAx>
        <c:axId val="1256050432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2202288"/>
        <c:crosses val="autoZero"/>
        <c:crossBetween val="midCat"/>
      </c:valAx>
      <c:valAx>
        <c:axId val="1262202288"/>
        <c:scaling>
          <c:orientation val="minMax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6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diff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5FA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Sheet6!$B$2:$B$75</c:f>
              <c:numCache>
                <c:formatCode>General</c:formatCode>
                <c:ptCount val="74"/>
                <c:pt idx="0">
                  <c:v>2.7410000000000001</c:v>
                </c:pt>
                <c:pt idx="1">
                  <c:v>2.8929999999999998</c:v>
                </c:pt>
                <c:pt idx="2">
                  <c:v>2.6880000000000002</c:v>
                </c:pt>
                <c:pt idx="3">
                  <c:v>2.9910000000000001</c:v>
                </c:pt>
                <c:pt idx="4">
                  <c:v>2.6070000000000002</c:v>
                </c:pt>
                <c:pt idx="5">
                  <c:v>2.9910000000000001</c:v>
                </c:pt>
                <c:pt idx="6">
                  <c:v>2.125</c:v>
                </c:pt>
                <c:pt idx="7">
                  <c:v>2.2229999999999999</c:v>
                </c:pt>
                <c:pt idx="8">
                  <c:v>2.2050000000000001</c:v>
                </c:pt>
                <c:pt idx="9">
                  <c:v>2.4289999999999998</c:v>
                </c:pt>
                <c:pt idx="10">
                  <c:v>2.3660000000000001</c:v>
                </c:pt>
                <c:pt idx="11">
                  <c:v>2.3570000000000002</c:v>
                </c:pt>
                <c:pt idx="12">
                  <c:v>2.714</c:v>
                </c:pt>
                <c:pt idx="13">
                  <c:v>2.7589999999999999</c:v>
                </c:pt>
                <c:pt idx="14">
                  <c:v>2.2320000000000002</c:v>
                </c:pt>
                <c:pt idx="15">
                  <c:v>2.4380000000000002</c:v>
                </c:pt>
                <c:pt idx="16">
                  <c:v>2.3570000000000002</c:v>
                </c:pt>
                <c:pt idx="17">
                  <c:v>3.3929999999999998</c:v>
                </c:pt>
                <c:pt idx="18">
                  <c:v>2.5539999999999998</c:v>
                </c:pt>
                <c:pt idx="19">
                  <c:v>2.6960000000000002</c:v>
                </c:pt>
                <c:pt idx="20">
                  <c:v>2.2320000000000002</c:v>
                </c:pt>
                <c:pt idx="21">
                  <c:v>2.7949999999999999</c:v>
                </c:pt>
                <c:pt idx="22">
                  <c:v>2.1880000000000002</c:v>
                </c:pt>
                <c:pt idx="23">
                  <c:v>2.7679999999999998</c:v>
                </c:pt>
                <c:pt idx="24">
                  <c:v>2.8039999999999998</c:v>
                </c:pt>
                <c:pt idx="25">
                  <c:v>1.982</c:v>
                </c:pt>
                <c:pt idx="26">
                  <c:v>2.7320000000000002</c:v>
                </c:pt>
                <c:pt idx="27">
                  <c:v>2.6880000000000002</c:v>
                </c:pt>
                <c:pt idx="28">
                  <c:v>3.339</c:v>
                </c:pt>
                <c:pt idx="29">
                  <c:v>3.1339999999999999</c:v>
                </c:pt>
                <c:pt idx="30">
                  <c:v>2.7320000000000002</c:v>
                </c:pt>
                <c:pt idx="31">
                  <c:v>2.6960000000000002</c:v>
                </c:pt>
                <c:pt idx="32">
                  <c:v>2.6960000000000002</c:v>
                </c:pt>
                <c:pt idx="33">
                  <c:v>2.8119999999999998</c:v>
                </c:pt>
                <c:pt idx="34">
                  <c:v>2.9550000000000001</c:v>
                </c:pt>
                <c:pt idx="35">
                  <c:v>2.589</c:v>
                </c:pt>
                <c:pt idx="36">
                  <c:v>2.5</c:v>
                </c:pt>
                <c:pt idx="37">
                  <c:v>1.893</c:v>
                </c:pt>
                <c:pt idx="38">
                  <c:v>2.17</c:v>
                </c:pt>
                <c:pt idx="39">
                  <c:v>2.7320000000000002</c:v>
                </c:pt>
                <c:pt idx="40">
                  <c:v>2.4289999999999998</c:v>
                </c:pt>
                <c:pt idx="41">
                  <c:v>2.9380000000000002</c:v>
                </c:pt>
                <c:pt idx="42">
                  <c:v>3.1339999999999999</c:v>
                </c:pt>
                <c:pt idx="43">
                  <c:v>2.6429999999999998</c:v>
                </c:pt>
                <c:pt idx="44">
                  <c:v>2.7050000000000001</c:v>
                </c:pt>
                <c:pt idx="45">
                  <c:v>2.839</c:v>
                </c:pt>
                <c:pt idx="46">
                  <c:v>2.589</c:v>
                </c:pt>
                <c:pt idx="47">
                  <c:v>2.67</c:v>
                </c:pt>
                <c:pt idx="48">
                  <c:v>2.464</c:v>
                </c:pt>
                <c:pt idx="49">
                  <c:v>2.7050000000000001</c:v>
                </c:pt>
                <c:pt idx="50">
                  <c:v>3.0179999999999998</c:v>
                </c:pt>
                <c:pt idx="51">
                  <c:v>2.6160000000000001</c:v>
                </c:pt>
                <c:pt idx="52">
                  <c:v>2.3570000000000002</c:v>
                </c:pt>
                <c:pt idx="53">
                  <c:v>2.3839999999999999</c:v>
                </c:pt>
                <c:pt idx="54">
                  <c:v>2.6429999999999998</c:v>
                </c:pt>
                <c:pt idx="55">
                  <c:v>2.4550000000000001</c:v>
                </c:pt>
                <c:pt idx="56">
                  <c:v>2.3039999999999998</c:v>
                </c:pt>
                <c:pt idx="57">
                  <c:v>2.4289999999999998</c:v>
                </c:pt>
                <c:pt idx="58">
                  <c:v>2.4550000000000001</c:v>
                </c:pt>
                <c:pt idx="59">
                  <c:v>2.899</c:v>
                </c:pt>
                <c:pt idx="60">
                  <c:v>2.5449999999999999</c:v>
                </c:pt>
                <c:pt idx="61">
                  <c:v>3.02</c:v>
                </c:pt>
                <c:pt idx="62">
                  <c:v>3.5760000000000001</c:v>
                </c:pt>
                <c:pt idx="63">
                  <c:v>3.6360000000000001</c:v>
                </c:pt>
                <c:pt idx="64">
                  <c:v>3.4140000000000001</c:v>
                </c:pt>
                <c:pt idx="65">
                  <c:v>2.9390000000000001</c:v>
                </c:pt>
                <c:pt idx="66">
                  <c:v>3.1520000000000001</c:v>
                </c:pt>
                <c:pt idx="67">
                  <c:v>3.222</c:v>
                </c:pt>
                <c:pt idx="68">
                  <c:v>2.5659999999999998</c:v>
                </c:pt>
                <c:pt idx="69">
                  <c:v>2.8380000000000001</c:v>
                </c:pt>
                <c:pt idx="70">
                  <c:v>2.6970000000000001</c:v>
                </c:pt>
                <c:pt idx="71">
                  <c:v>2.3740000000000001</c:v>
                </c:pt>
                <c:pt idx="72">
                  <c:v>2.8889999999999998</c:v>
                </c:pt>
                <c:pt idx="73">
                  <c:v>2.899</c:v>
                </c:pt>
              </c:numCache>
            </c:numRef>
          </c:xVal>
          <c:yVal>
            <c:numRef>
              <c:f>Sheet6!$C$2:$C$75</c:f>
              <c:numCache>
                <c:formatCode>General</c:formatCode>
                <c:ptCount val="74"/>
                <c:pt idx="0">
                  <c:v>0.15900000000000025</c:v>
                </c:pt>
                <c:pt idx="1">
                  <c:v>0.17199999999999971</c:v>
                </c:pt>
                <c:pt idx="2">
                  <c:v>7.2999999999999954E-2</c:v>
                </c:pt>
                <c:pt idx="3">
                  <c:v>0.20400000000000018</c:v>
                </c:pt>
                <c:pt idx="4">
                  <c:v>0.14800000000000013</c:v>
                </c:pt>
                <c:pt idx="5">
                  <c:v>0.16300000000000026</c:v>
                </c:pt>
                <c:pt idx="6">
                  <c:v>6.800000000000006E-2</c:v>
                </c:pt>
                <c:pt idx="7">
                  <c:v>3.3999999999999808E-2</c:v>
                </c:pt>
                <c:pt idx="8">
                  <c:v>0.12300000000000022</c:v>
                </c:pt>
                <c:pt idx="9">
                  <c:v>5.9999999999999609E-2</c:v>
                </c:pt>
                <c:pt idx="10">
                  <c:v>3.0000000000000249E-2</c:v>
                </c:pt>
                <c:pt idx="11">
                  <c:v>0.17700000000000005</c:v>
                </c:pt>
                <c:pt idx="12">
                  <c:v>0.13200000000000012</c:v>
                </c:pt>
                <c:pt idx="13">
                  <c:v>2.8999999999999915E-2</c:v>
                </c:pt>
                <c:pt idx="14">
                  <c:v>1.1000000000000121E-2</c:v>
                </c:pt>
                <c:pt idx="15">
                  <c:v>0.12700000000000022</c:v>
                </c:pt>
                <c:pt idx="16">
                  <c:v>6.2000000000000277E-2</c:v>
                </c:pt>
                <c:pt idx="17">
                  <c:v>1.6000000000000014E-2</c:v>
                </c:pt>
                <c:pt idx="18">
                  <c:v>-0.12600000000000033</c:v>
                </c:pt>
                <c:pt idx="19">
                  <c:v>0.19600000000000017</c:v>
                </c:pt>
                <c:pt idx="20">
                  <c:v>0.18300000000000027</c:v>
                </c:pt>
                <c:pt idx="21">
                  <c:v>0.1469999999999998</c:v>
                </c:pt>
                <c:pt idx="22">
                  <c:v>0.19600000000000017</c:v>
                </c:pt>
                <c:pt idx="23">
                  <c:v>0.129</c:v>
                </c:pt>
                <c:pt idx="24">
                  <c:v>0.10699999999999976</c:v>
                </c:pt>
                <c:pt idx="25">
                  <c:v>-1.0000000000000009E-2</c:v>
                </c:pt>
                <c:pt idx="26">
                  <c:v>3.5000000000000142E-2</c:v>
                </c:pt>
                <c:pt idx="27">
                  <c:v>7.2999999999999954E-2</c:v>
                </c:pt>
                <c:pt idx="28">
                  <c:v>-0.18599999999999994</c:v>
                </c:pt>
                <c:pt idx="29">
                  <c:v>-3.0000000000000249E-2</c:v>
                </c:pt>
                <c:pt idx="30">
                  <c:v>5.2000000000000046E-2</c:v>
                </c:pt>
                <c:pt idx="31">
                  <c:v>9.8000000000000309E-2</c:v>
                </c:pt>
                <c:pt idx="32">
                  <c:v>8.0999999999999961E-2</c:v>
                </c:pt>
                <c:pt idx="33">
                  <c:v>-0.19600000000000017</c:v>
                </c:pt>
                <c:pt idx="34">
                  <c:v>-0.13499999999999979</c:v>
                </c:pt>
                <c:pt idx="35">
                  <c:v>-0.1160000000000001</c:v>
                </c:pt>
                <c:pt idx="36">
                  <c:v>0.27</c:v>
                </c:pt>
                <c:pt idx="37">
                  <c:v>0.21300000000000008</c:v>
                </c:pt>
                <c:pt idx="38">
                  <c:v>0.14500000000000002</c:v>
                </c:pt>
                <c:pt idx="39">
                  <c:v>9.3000000000000416E-2</c:v>
                </c:pt>
                <c:pt idx="40">
                  <c:v>2.9999999999996696E-3</c:v>
                </c:pt>
                <c:pt idx="41">
                  <c:v>-7.7999999999999847E-2</c:v>
                </c:pt>
                <c:pt idx="42">
                  <c:v>-5.500000000000016E-2</c:v>
                </c:pt>
                <c:pt idx="43">
                  <c:v>-1.3000000000000345E-2</c:v>
                </c:pt>
                <c:pt idx="44">
                  <c:v>-5.699999999999994E-2</c:v>
                </c:pt>
                <c:pt idx="45">
                  <c:v>4.4000000000000039E-2</c:v>
                </c:pt>
                <c:pt idx="46">
                  <c:v>5.600000000000005E-2</c:v>
                </c:pt>
                <c:pt idx="47">
                  <c:v>-2.7000000000000135E-2</c:v>
                </c:pt>
                <c:pt idx="48">
                  <c:v>-0.20000000000000018</c:v>
                </c:pt>
                <c:pt idx="49">
                  <c:v>-4.8999999999999932E-2</c:v>
                </c:pt>
                <c:pt idx="50">
                  <c:v>-3.9000000000000146E-2</c:v>
                </c:pt>
                <c:pt idx="51">
                  <c:v>0.13200000000000012</c:v>
                </c:pt>
                <c:pt idx="52">
                  <c:v>0.1030000000000002</c:v>
                </c:pt>
                <c:pt idx="53">
                  <c:v>0.15399999999999991</c:v>
                </c:pt>
                <c:pt idx="54">
                  <c:v>9.3999999999999861E-2</c:v>
                </c:pt>
                <c:pt idx="55">
                  <c:v>0.40600000000000014</c:v>
                </c:pt>
                <c:pt idx="56">
                  <c:v>0.22999999999999998</c:v>
                </c:pt>
                <c:pt idx="57">
                  <c:v>1.0999999999999677E-2</c:v>
                </c:pt>
                <c:pt idx="58">
                  <c:v>0.25800000000000001</c:v>
                </c:pt>
                <c:pt idx="59">
                  <c:v>0.39900000000000002</c:v>
                </c:pt>
                <c:pt idx="60">
                  <c:v>0.24199999999999999</c:v>
                </c:pt>
                <c:pt idx="61">
                  <c:v>0.18400000000000016</c:v>
                </c:pt>
                <c:pt idx="62">
                  <c:v>0.19900000000000029</c:v>
                </c:pt>
                <c:pt idx="63">
                  <c:v>8.7000000000000188E-2</c:v>
                </c:pt>
                <c:pt idx="64">
                  <c:v>0.23399999999999999</c:v>
                </c:pt>
                <c:pt idx="65">
                  <c:v>0.38200000000000012</c:v>
                </c:pt>
                <c:pt idx="66">
                  <c:v>0.15200000000000014</c:v>
                </c:pt>
                <c:pt idx="67">
                  <c:v>0.2629999999999999</c:v>
                </c:pt>
                <c:pt idx="68">
                  <c:v>0.23799999999999999</c:v>
                </c:pt>
                <c:pt idx="69">
                  <c:v>0.25600000000000023</c:v>
                </c:pt>
                <c:pt idx="70">
                  <c:v>0.32000000000000028</c:v>
                </c:pt>
                <c:pt idx="71">
                  <c:v>-2.8000000000000025E-2</c:v>
                </c:pt>
                <c:pt idx="72">
                  <c:v>-0.1030000000000002</c:v>
                </c:pt>
                <c:pt idx="73">
                  <c:v>0.14500000000000002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02-4DBF-93D7-802E0AA8C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50432"/>
        <c:axId val="1262202288"/>
      </c:scatterChart>
      <c:valAx>
        <c:axId val="1256050432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2202288"/>
        <c:crosses val="autoZero"/>
        <c:crossBetween val="midCat"/>
      </c:valAx>
      <c:valAx>
        <c:axId val="1262202288"/>
        <c:scaling>
          <c:orientation val="minMax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6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diff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5FA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Sheet6!$B$2:$B$75</c:f>
              <c:numCache>
                <c:formatCode>General</c:formatCode>
                <c:ptCount val="74"/>
                <c:pt idx="0">
                  <c:v>2.7410000000000001</c:v>
                </c:pt>
                <c:pt idx="1">
                  <c:v>2.8929999999999998</c:v>
                </c:pt>
                <c:pt idx="2">
                  <c:v>2.6880000000000002</c:v>
                </c:pt>
                <c:pt idx="3">
                  <c:v>2.9910000000000001</c:v>
                </c:pt>
                <c:pt idx="4">
                  <c:v>2.6070000000000002</c:v>
                </c:pt>
                <c:pt idx="5">
                  <c:v>2.9910000000000001</c:v>
                </c:pt>
                <c:pt idx="6">
                  <c:v>2.125</c:v>
                </c:pt>
                <c:pt idx="7">
                  <c:v>2.2229999999999999</c:v>
                </c:pt>
                <c:pt idx="8">
                  <c:v>2.2050000000000001</c:v>
                </c:pt>
                <c:pt idx="9">
                  <c:v>2.4289999999999998</c:v>
                </c:pt>
                <c:pt idx="10">
                  <c:v>2.3660000000000001</c:v>
                </c:pt>
                <c:pt idx="11">
                  <c:v>2.3570000000000002</c:v>
                </c:pt>
                <c:pt idx="12">
                  <c:v>2.714</c:v>
                </c:pt>
                <c:pt idx="13">
                  <c:v>2.7589999999999999</c:v>
                </c:pt>
                <c:pt idx="14">
                  <c:v>2.2320000000000002</c:v>
                </c:pt>
                <c:pt idx="15">
                  <c:v>2.4380000000000002</c:v>
                </c:pt>
                <c:pt idx="16">
                  <c:v>2.3570000000000002</c:v>
                </c:pt>
                <c:pt idx="17">
                  <c:v>3.3929999999999998</c:v>
                </c:pt>
                <c:pt idx="18">
                  <c:v>2.5539999999999998</c:v>
                </c:pt>
                <c:pt idx="19">
                  <c:v>2.6960000000000002</c:v>
                </c:pt>
                <c:pt idx="20">
                  <c:v>2.2320000000000002</c:v>
                </c:pt>
                <c:pt idx="21">
                  <c:v>2.7949999999999999</c:v>
                </c:pt>
                <c:pt idx="22">
                  <c:v>2.1880000000000002</c:v>
                </c:pt>
                <c:pt idx="23">
                  <c:v>2.7679999999999998</c:v>
                </c:pt>
                <c:pt idx="24">
                  <c:v>2.8039999999999998</c:v>
                </c:pt>
                <c:pt idx="25">
                  <c:v>1.982</c:v>
                </c:pt>
                <c:pt idx="26">
                  <c:v>2.7320000000000002</c:v>
                </c:pt>
                <c:pt idx="27">
                  <c:v>2.6880000000000002</c:v>
                </c:pt>
                <c:pt idx="28">
                  <c:v>3.339</c:v>
                </c:pt>
                <c:pt idx="29">
                  <c:v>3.1339999999999999</c:v>
                </c:pt>
                <c:pt idx="30">
                  <c:v>2.7320000000000002</c:v>
                </c:pt>
                <c:pt idx="31">
                  <c:v>2.6960000000000002</c:v>
                </c:pt>
                <c:pt idx="32">
                  <c:v>2.6960000000000002</c:v>
                </c:pt>
                <c:pt idx="33">
                  <c:v>2.8119999999999998</c:v>
                </c:pt>
                <c:pt idx="34">
                  <c:v>2.9550000000000001</c:v>
                </c:pt>
                <c:pt idx="35">
                  <c:v>2.589</c:v>
                </c:pt>
                <c:pt idx="36">
                  <c:v>2.5</c:v>
                </c:pt>
                <c:pt idx="37">
                  <c:v>1.893</c:v>
                </c:pt>
                <c:pt idx="38">
                  <c:v>2.17</c:v>
                </c:pt>
                <c:pt idx="39">
                  <c:v>2.7320000000000002</c:v>
                </c:pt>
                <c:pt idx="40">
                  <c:v>2.4289999999999998</c:v>
                </c:pt>
                <c:pt idx="41">
                  <c:v>2.9380000000000002</c:v>
                </c:pt>
                <c:pt idx="42">
                  <c:v>3.1339999999999999</c:v>
                </c:pt>
                <c:pt idx="43">
                  <c:v>2.6429999999999998</c:v>
                </c:pt>
                <c:pt idx="44">
                  <c:v>2.7050000000000001</c:v>
                </c:pt>
                <c:pt idx="45">
                  <c:v>2.839</c:v>
                </c:pt>
                <c:pt idx="46">
                  <c:v>2.589</c:v>
                </c:pt>
                <c:pt idx="47">
                  <c:v>2.67</c:v>
                </c:pt>
                <c:pt idx="48">
                  <c:v>2.464</c:v>
                </c:pt>
                <c:pt idx="49">
                  <c:v>2.7050000000000001</c:v>
                </c:pt>
                <c:pt idx="50">
                  <c:v>3.0179999999999998</c:v>
                </c:pt>
                <c:pt idx="51">
                  <c:v>2.6160000000000001</c:v>
                </c:pt>
                <c:pt idx="52">
                  <c:v>2.3570000000000002</c:v>
                </c:pt>
                <c:pt idx="53">
                  <c:v>2.3839999999999999</c:v>
                </c:pt>
                <c:pt idx="54">
                  <c:v>2.6429999999999998</c:v>
                </c:pt>
                <c:pt idx="55">
                  <c:v>2.4550000000000001</c:v>
                </c:pt>
                <c:pt idx="56">
                  <c:v>2.3039999999999998</c:v>
                </c:pt>
                <c:pt idx="57">
                  <c:v>2.4289999999999998</c:v>
                </c:pt>
                <c:pt idx="58">
                  <c:v>2.4550000000000001</c:v>
                </c:pt>
                <c:pt idx="59">
                  <c:v>2.899</c:v>
                </c:pt>
                <c:pt idx="60">
                  <c:v>2.5449999999999999</c:v>
                </c:pt>
                <c:pt idx="61">
                  <c:v>3.02</c:v>
                </c:pt>
                <c:pt idx="62">
                  <c:v>3.5760000000000001</c:v>
                </c:pt>
                <c:pt idx="63">
                  <c:v>3.6360000000000001</c:v>
                </c:pt>
                <c:pt idx="64">
                  <c:v>3.4140000000000001</c:v>
                </c:pt>
                <c:pt idx="65">
                  <c:v>2.9390000000000001</c:v>
                </c:pt>
                <c:pt idx="66">
                  <c:v>3.1520000000000001</c:v>
                </c:pt>
                <c:pt idx="67">
                  <c:v>3.222</c:v>
                </c:pt>
                <c:pt idx="68">
                  <c:v>2.5659999999999998</c:v>
                </c:pt>
                <c:pt idx="69">
                  <c:v>2.8380000000000001</c:v>
                </c:pt>
                <c:pt idx="70">
                  <c:v>2.6970000000000001</c:v>
                </c:pt>
                <c:pt idx="71">
                  <c:v>2.3740000000000001</c:v>
                </c:pt>
                <c:pt idx="72">
                  <c:v>2.8889999999999998</c:v>
                </c:pt>
                <c:pt idx="73">
                  <c:v>2.899</c:v>
                </c:pt>
              </c:numCache>
            </c:numRef>
          </c:xVal>
          <c:yVal>
            <c:numRef>
              <c:f>Sheet6!$C$2:$C$75</c:f>
              <c:numCache>
                <c:formatCode>General</c:formatCode>
                <c:ptCount val="74"/>
                <c:pt idx="0">
                  <c:v>0.15900000000000025</c:v>
                </c:pt>
                <c:pt idx="1">
                  <c:v>0.17199999999999971</c:v>
                </c:pt>
                <c:pt idx="2">
                  <c:v>7.2999999999999954E-2</c:v>
                </c:pt>
                <c:pt idx="3">
                  <c:v>0.20400000000000018</c:v>
                </c:pt>
                <c:pt idx="4">
                  <c:v>0.14800000000000013</c:v>
                </c:pt>
                <c:pt idx="5">
                  <c:v>0.16300000000000026</c:v>
                </c:pt>
                <c:pt idx="6">
                  <c:v>6.800000000000006E-2</c:v>
                </c:pt>
                <c:pt idx="7">
                  <c:v>3.3999999999999808E-2</c:v>
                </c:pt>
                <c:pt idx="8">
                  <c:v>0.12300000000000022</c:v>
                </c:pt>
                <c:pt idx="9">
                  <c:v>5.9999999999999609E-2</c:v>
                </c:pt>
                <c:pt idx="10">
                  <c:v>3.0000000000000249E-2</c:v>
                </c:pt>
                <c:pt idx="11">
                  <c:v>0.17700000000000005</c:v>
                </c:pt>
                <c:pt idx="12">
                  <c:v>0.13200000000000012</c:v>
                </c:pt>
                <c:pt idx="13">
                  <c:v>2.8999999999999915E-2</c:v>
                </c:pt>
                <c:pt idx="14">
                  <c:v>1.1000000000000121E-2</c:v>
                </c:pt>
                <c:pt idx="15">
                  <c:v>0.12700000000000022</c:v>
                </c:pt>
                <c:pt idx="16">
                  <c:v>6.2000000000000277E-2</c:v>
                </c:pt>
                <c:pt idx="17">
                  <c:v>1.6000000000000014E-2</c:v>
                </c:pt>
                <c:pt idx="18">
                  <c:v>-0.12600000000000033</c:v>
                </c:pt>
                <c:pt idx="19">
                  <c:v>0.19600000000000017</c:v>
                </c:pt>
                <c:pt idx="20">
                  <c:v>0.18300000000000027</c:v>
                </c:pt>
                <c:pt idx="21">
                  <c:v>0.1469999999999998</c:v>
                </c:pt>
                <c:pt idx="22">
                  <c:v>0.19600000000000017</c:v>
                </c:pt>
                <c:pt idx="23">
                  <c:v>0.129</c:v>
                </c:pt>
                <c:pt idx="24">
                  <c:v>0.10699999999999976</c:v>
                </c:pt>
                <c:pt idx="25">
                  <c:v>-1.0000000000000009E-2</c:v>
                </c:pt>
                <c:pt idx="26">
                  <c:v>3.5000000000000142E-2</c:v>
                </c:pt>
                <c:pt idx="27">
                  <c:v>7.2999999999999954E-2</c:v>
                </c:pt>
                <c:pt idx="28">
                  <c:v>-0.18599999999999994</c:v>
                </c:pt>
                <c:pt idx="29">
                  <c:v>-3.0000000000000249E-2</c:v>
                </c:pt>
                <c:pt idx="30">
                  <c:v>5.2000000000000046E-2</c:v>
                </c:pt>
                <c:pt idx="31">
                  <c:v>9.8000000000000309E-2</c:v>
                </c:pt>
                <c:pt idx="32">
                  <c:v>8.0999999999999961E-2</c:v>
                </c:pt>
                <c:pt idx="33">
                  <c:v>-0.19600000000000017</c:v>
                </c:pt>
                <c:pt idx="34">
                  <c:v>-0.13499999999999979</c:v>
                </c:pt>
                <c:pt idx="35">
                  <c:v>-0.1160000000000001</c:v>
                </c:pt>
                <c:pt idx="36">
                  <c:v>0.27</c:v>
                </c:pt>
                <c:pt idx="37">
                  <c:v>0.21300000000000008</c:v>
                </c:pt>
                <c:pt idx="38">
                  <c:v>0.14500000000000002</c:v>
                </c:pt>
                <c:pt idx="39">
                  <c:v>9.3000000000000416E-2</c:v>
                </c:pt>
                <c:pt idx="40">
                  <c:v>2.9999999999996696E-3</c:v>
                </c:pt>
                <c:pt idx="41">
                  <c:v>-7.7999999999999847E-2</c:v>
                </c:pt>
                <c:pt idx="42">
                  <c:v>-5.500000000000016E-2</c:v>
                </c:pt>
                <c:pt idx="43">
                  <c:v>-1.3000000000000345E-2</c:v>
                </c:pt>
                <c:pt idx="44">
                  <c:v>-5.699999999999994E-2</c:v>
                </c:pt>
                <c:pt idx="45">
                  <c:v>4.4000000000000039E-2</c:v>
                </c:pt>
                <c:pt idx="46">
                  <c:v>5.600000000000005E-2</c:v>
                </c:pt>
                <c:pt idx="47">
                  <c:v>-2.7000000000000135E-2</c:v>
                </c:pt>
                <c:pt idx="48">
                  <c:v>-0.20000000000000018</c:v>
                </c:pt>
                <c:pt idx="49">
                  <c:v>-4.8999999999999932E-2</c:v>
                </c:pt>
                <c:pt idx="50">
                  <c:v>-3.9000000000000146E-2</c:v>
                </c:pt>
                <c:pt idx="51">
                  <c:v>0.13200000000000012</c:v>
                </c:pt>
                <c:pt idx="52">
                  <c:v>0.1030000000000002</c:v>
                </c:pt>
                <c:pt idx="53">
                  <c:v>0.15399999999999991</c:v>
                </c:pt>
                <c:pt idx="54">
                  <c:v>9.3999999999999861E-2</c:v>
                </c:pt>
                <c:pt idx="55">
                  <c:v>0.40600000000000014</c:v>
                </c:pt>
                <c:pt idx="56">
                  <c:v>0.22999999999999998</c:v>
                </c:pt>
                <c:pt idx="57">
                  <c:v>1.0999999999999677E-2</c:v>
                </c:pt>
                <c:pt idx="58">
                  <c:v>0.25800000000000001</c:v>
                </c:pt>
                <c:pt idx="59">
                  <c:v>0.39900000000000002</c:v>
                </c:pt>
                <c:pt idx="60">
                  <c:v>0.24199999999999999</c:v>
                </c:pt>
                <c:pt idx="61">
                  <c:v>0.18400000000000016</c:v>
                </c:pt>
                <c:pt idx="62">
                  <c:v>0.19900000000000029</c:v>
                </c:pt>
                <c:pt idx="63">
                  <c:v>8.7000000000000188E-2</c:v>
                </c:pt>
                <c:pt idx="64">
                  <c:v>0.23399999999999999</c:v>
                </c:pt>
                <c:pt idx="65">
                  <c:v>0.38200000000000012</c:v>
                </c:pt>
                <c:pt idx="66">
                  <c:v>0.15200000000000014</c:v>
                </c:pt>
                <c:pt idx="67">
                  <c:v>0.2629999999999999</c:v>
                </c:pt>
                <c:pt idx="68">
                  <c:v>0.23799999999999999</c:v>
                </c:pt>
                <c:pt idx="69">
                  <c:v>0.25600000000000023</c:v>
                </c:pt>
                <c:pt idx="70">
                  <c:v>0.32000000000000028</c:v>
                </c:pt>
                <c:pt idx="71">
                  <c:v>-2.8000000000000025E-2</c:v>
                </c:pt>
                <c:pt idx="72">
                  <c:v>-0.1030000000000002</c:v>
                </c:pt>
                <c:pt idx="73">
                  <c:v>0.14500000000000002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02-4DBF-93D7-802E0AA8C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50432"/>
        <c:axId val="1262202288"/>
      </c:scatterChart>
      <c:valAx>
        <c:axId val="1256050432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2202288"/>
        <c:crosses val="autoZero"/>
        <c:crossBetween val="midCat"/>
      </c:valAx>
      <c:valAx>
        <c:axId val="1262202288"/>
        <c:scaling>
          <c:orientation val="minMax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6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042033171409"/>
          <c:y val="8.6624203821656046E-2"/>
          <c:w val="0.38027160546524885"/>
          <c:h val="0.8471337579617834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61-4DD7-9C36-AC84857260C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61-4DD7-9C36-AC84857260C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61-4DD7-9C36-AC84857260C6}"/>
              </c:ext>
            </c:extLst>
          </c:dPt>
          <c:dPt>
            <c:idx val="3"/>
            <c:bubble3D val="0"/>
            <c:spPr>
              <a:solidFill>
                <a:srgbClr val="FABE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61-4DD7-9C36-AC84857260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Sheet1!$B$14:$B$17</c:f>
              <c:strCache>
                <c:ptCount val="4"/>
                <c:pt idx="0">
                  <c:v>Area Amministrativa</c:v>
                </c:pt>
                <c:pt idx="1">
                  <c:v>Area Anagrafica</c:v>
                </c:pt>
                <c:pt idx="2">
                  <c:v>Area Promozione</c:v>
                </c:pt>
                <c:pt idx="3">
                  <c:v>Servizi e Uffici di staff al SG</c:v>
                </c:pt>
              </c:strCache>
            </c:strRef>
          </c:cat>
          <c:val>
            <c:numRef>
              <c:f>Sheet1!$D$14:$D$17</c:f>
              <c:numCache>
                <c:formatCode>0.00%</c:formatCode>
                <c:ptCount val="4"/>
                <c:pt idx="0">
                  <c:v>0.24099999999999999</c:v>
                </c:pt>
                <c:pt idx="1">
                  <c:v>0.48199999999999998</c:v>
                </c:pt>
                <c:pt idx="2">
                  <c:v>0.20499999999999999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61-4DD7-9C36-AC8485726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95620998322946"/>
          <c:y val="0.32334119063142586"/>
          <c:w val="0.33590011601537129"/>
          <c:h val="0.35331761873714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011257714509"/>
          <c:y val="8.6624203821656046E-2"/>
          <c:w val="0.38027160546524885"/>
          <c:h val="0.8471337579617834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1-484C-9C18-2B2AD4A26F0F}"/>
              </c:ext>
            </c:extLst>
          </c:dPt>
          <c:dPt>
            <c:idx val="1"/>
            <c:bubble3D val="0"/>
            <c:spPr>
              <a:solidFill>
                <a:srgbClr val="FFCF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31-484C-9C18-2B2AD4A26F0F}"/>
              </c:ext>
            </c:extLst>
          </c:dPt>
          <c:dPt>
            <c:idx val="2"/>
            <c:bubble3D val="0"/>
            <c:spPr>
              <a:solidFill>
                <a:srgbClr val="8FC3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31-484C-9C18-2B2AD4A26F0F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31-484C-9C18-2B2AD4A26F0F}"/>
              </c:ext>
            </c:extLst>
          </c:dPt>
          <c:dPt>
            <c:idx val="4"/>
            <c:bubble3D val="0"/>
            <c:spPr>
              <a:solidFill>
                <a:srgbClr val="B07A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31-484C-9C18-2B2AD4A26F0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31-484C-9C18-2B2AD4A26F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31-484C-9C18-2B2AD4A26F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31-484C-9C18-2B2AD4A26F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31-484C-9C18-2B2AD4A26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Sheet1!$B$9:$B$13</c:f>
              <c:strCache>
                <c:ptCount val="5"/>
                <c:pt idx="0">
                  <c:v>Area degli operatori</c:v>
                </c:pt>
                <c:pt idx="1">
                  <c:v>Area degli operatori esperti</c:v>
                </c:pt>
                <c:pt idx="2">
                  <c:v>Area degli istruttori</c:v>
                </c:pt>
                <c:pt idx="3">
                  <c:v>Area dei funzionari e dell'EQ</c:v>
                </c:pt>
                <c:pt idx="4">
                  <c:v>Dirigenti</c:v>
                </c:pt>
              </c:strCache>
            </c:strRef>
          </c:cat>
          <c:val>
            <c:numRef>
              <c:f>Sheet1!$D$9:$D$13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0.23200000000000001</c:v>
                </c:pt>
                <c:pt idx="2">
                  <c:v>0.57099999999999995</c:v>
                </c:pt>
                <c:pt idx="3">
                  <c:v>0.161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31-484C-9C18-2B2AD4A26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26080350933225"/>
          <c:y val="0.32503636090074733"/>
          <c:w val="0.3358771524822724"/>
          <c:h val="0.35247504889914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3249050863144"/>
          <c:y val="8.4076433121019103E-2"/>
          <c:w val="0.37340956145685339"/>
          <c:h val="0.831847133757961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D7E7F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D9-43B0-BDBB-49A32F15E7C5}"/>
              </c:ext>
            </c:extLst>
          </c:dPt>
          <c:dPt>
            <c:idx val="1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D9-43B0-BDBB-49A32F15E7C5}"/>
              </c:ext>
            </c:extLst>
          </c:dPt>
          <c:dPt>
            <c:idx val="2"/>
            <c:bubble3D val="0"/>
            <c:spPr>
              <a:solidFill>
                <a:srgbClr val="3E89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D9-43B0-BDBB-49A32F15E7C5}"/>
              </c:ext>
            </c:extLst>
          </c:dPt>
          <c:dPt>
            <c:idx val="3"/>
            <c:bubble3D val="0"/>
            <c:spPr>
              <a:solidFill>
                <a:srgbClr val="2661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D9-43B0-BDBB-49A32F15E7C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D9-43B0-BDBB-49A32F15E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Sheet1!$B$5:$B$8</c:f>
              <c:strCache>
                <c:ptCount val="4"/>
                <c:pt idx="0">
                  <c:v>Meno di 5 anni</c:v>
                </c:pt>
                <c:pt idx="1">
                  <c:v>Da 5 a 14 anni</c:v>
                </c:pt>
                <c:pt idx="2">
                  <c:v>Da 15 a 24 anni</c:v>
                </c:pt>
                <c:pt idx="3">
                  <c:v>Oltre 25 anni</c:v>
                </c:pt>
              </c:strCache>
            </c:strRef>
          </c:cat>
          <c:val>
            <c:numRef>
              <c:f>Sheet1!$D$5:$D$8</c:f>
              <c:numCache>
                <c:formatCode>0.00%</c:formatCode>
                <c:ptCount val="4"/>
                <c:pt idx="0">
                  <c:v>0.17899999999999999</c:v>
                </c:pt>
                <c:pt idx="1">
                  <c:v>8.8999999999999996E-2</c:v>
                </c:pt>
                <c:pt idx="2">
                  <c:v>0.42899999999999999</c:v>
                </c:pt>
                <c:pt idx="3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D9-43B0-BDBB-49A32F15E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17525021020634"/>
          <c:y val="0.37090626410552185"/>
          <c:w val="0.27196270578139814"/>
          <c:h val="0.25818747178895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46217919606561"/>
          <c:y val="9.0525302171623453E-2"/>
          <c:w val="0.36761986941764391"/>
          <c:h val="0.818949395656753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85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8-4F51-9088-6B1A6700997F}"/>
              </c:ext>
            </c:extLst>
          </c:dPt>
          <c:dPt>
            <c:idx val="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8-4F51-9088-6B1A6700997F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68-4F51-9088-6B1A670099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Sheet1!$B$2:$B$4</c:f>
              <c:strCache>
                <c:ptCount val="3"/>
                <c:pt idx="0">
                  <c:v>Femminile</c:v>
                </c:pt>
                <c:pt idx="1">
                  <c:v>Maschile</c:v>
                </c:pt>
                <c:pt idx="2">
                  <c:v>Preferisco non rispondere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0.55400000000000005</c:v>
                </c:pt>
                <c:pt idx="1">
                  <c:v>0.20499999999999999</c:v>
                </c:pt>
                <c:pt idx="2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68-4F51-9088-6B1A67009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00398172716984"/>
          <c:y val="0.40317969807914139"/>
          <c:w val="0.27113438702895959"/>
          <c:h val="0.19364060384171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A8CE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'Sheet2 (2)'!$C$13:$C$21</c:f>
              <c:numCache>
                <c:formatCode>0%</c:formatCode>
                <c:ptCount val="9"/>
                <c:pt idx="0">
                  <c:v>0.23214285714285715</c:v>
                </c:pt>
                <c:pt idx="1">
                  <c:v>0.20535714285714285</c:v>
                </c:pt>
                <c:pt idx="2">
                  <c:v>0.16964285714285715</c:v>
                </c:pt>
                <c:pt idx="3">
                  <c:v>5.3571428571428568E-2</c:v>
                </c:pt>
                <c:pt idx="4">
                  <c:v>4.4642857142857144E-2</c:v>
                </c:pt>
                <c:pt idx="5">
                  <c:v>5.3571428571428568E-2</c:v>
                </c:pt>
                <c:pt idx="6">
                  <c:v>3.5714285714285712E-2</c:v>
                </c:pt>
                <c:pt idx="7">
                  <c:v>7.1428571428571425E-2</c:v>
                </c:pt>
                <c:pt idx="8">
                  <c:v>4.4642857142857144E-2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D-46AD-A1BC-70910841EF10}"/>
            </c:ext>
          </c:extLst>
        </c:ser>
        <c:ser>
          <c:idx val="1"/>
          <c:order val="1"/>
          <c:spPr>
            <a:solidFill>
              <a:srgbClr val="79B5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'Sheet2 (2)'!$D$13:$D$21</c:f>
              <c:numCache>
                <c:formatCode>0%</c:formatCode>
                <c:ptCount val="9"/>
                <c:pt idx="0">
                  <c:v>0.44642857142857145</c:v>
                </c:pt>
                <c:pt idx="1">
                  <c:v>0.41964285714285715</c:v>
                </c:pt>
                <c:pt idx="2">
                  <c:v>0.375</c:v>
                </c:pt>
                <c:pt idx="3">
                  <c:v>0.24107142857142858</c:v>
                </c:pt>
                <c:pt idx="4">
                  <c:v>0.26785714285714285</c:v>
                </c:pt>
                <c:pt idx="5">
                  <c:v>0.2857142857142857</c:v>
                </c:pt>
                <c:pt idx="6">
                  <c:v>0.21428571428571427</c:v>
                </c:pt>
                <c:pt idx="7">
                  <c:v>0.16964285714285715</c:v>
                </c:pt>
                <c:pt idx="8">
                  <c:v>0.19642857142857142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D-46AD-A1BC-70910841EF10}"/>
            </c:ext>
          </c:extLst>
        </c:ser>
        <c:ser>
          <c:idx val="2"/>
          <c:order val="2"/>
          <c:spPr>
            <a:solidFill>
              <a:srgbClr val="3B93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'Sheet2 (2)'!$E$13:$E$21</c:f>
              <c:numCache>
                <c:formatCode>0%</c:formatCode>
                <c:ptCount val="9"/>
                <c:pt idx="0">
                  <c:v>0.22321428571428573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0.3482142857142857</c:v>
                </c:pt>
                <c:pt idx="4">
                  <c:v>0.35714285714285715</c:v>
                </c:pt>
                <c:pt idx="5">
                  <c:v>0.4107142857142857</c:v>
                </c:pt>
                <c:pt idx="6">
                  <c:v>0.4017857142857143</c:v>
                </c:pt>
                <c:pt idx="7">
                  <c:v>0.33035714285714285</c:v>
                </c:pt>
                <c:pt idx="8">
                  <c:v>0.3392857142857143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D-46AD-A1BC-70910841EF10}"/>
            </c:ext>
          </c:extLst>
        </c:ser>
        <c:ser>
          <c:idx val="3"/>
          <c:order val="3"/>
          <c:spPr>
            <a:solidFill>
              <a:srgbClr val="2C6C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'Sheet2 (2)'!$F$13:$F$21</c:f>
              <c:numCache>
                <c:formatCode>0%</c:formatCode>
                <c:ptCount val="9"/>
                <c:pt idx="0">
                  <c:v>9.8214285714285712E-2</c:v>
                </c:pt>
                <c:pt idx="1">
                  <c:v>8.9285714285714288E-2</c:v>
                </c:pt>
                <c:pt idx="2">
                  <c:v>0.16964285714285715</c:v>
                </c:pt>
                <c:pt idx="3">
                  <c:v>0.35714285714285715</c:v>
                </c:pt>
                <c:pt idx="4">
                  <c:v>0.33035714285714285</c:v>
                </c:pt>
                <c:pt idx="5">
                  <c:v>0.25</c:v>
                </c:pt>
                <c:pt idx="6">
                  <c:v>0.3482142857142857</c:v>
                </c:pt>
                <c:pt idx="7">
                  <c:v>0.42857142857142855</c:v>
                </c:pt>
                <c:pt idx="8">
                  <c:v>0.41964285714285715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8D-46AD-A1BC-70910841E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11393088"/>
        <c:axId val="1009078672"/>
      </c:barChart>
      <c:catAx>
        <c:axId val="101139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078672"/>
        <c:crosses val="autoZero"/>
        <c:auto val="1"/>
        <c:lblAlgn val="ctr"/>
        <c:lblOffset val="100"/>
        <c:noMultiLvlLbl val="0"/>
      </c:catAx>
      <c:valAx>
        <c:axId val="1009078672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nextTo"/>
        <c:crossAx val="101139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C44438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58-4390-8A3F-F4C5CC38E73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58-4390-8A3F-F4C5CC38E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miglioramento.xlsx]Sheet4'!$C$17:$C$28</c:f>
              <c:numCache>
                <c:formatCode>0%</c:formatCode>
                <c:ptCount val="12"/>
                <c:pt idx="0">
                  <c:v>9.0909090909090912E-2</c:v>
                </c:pt>
                <c:pt idx="1">
                  <c:v>0.14141414141414141</c:v>
                </c:pt>
                <c:pt idx="2">
                  <c:v>0.12121212121212122</c:v>
                </c:pt>
                <c:pt idx="3">
                  <c:v>0.12121212121212122</c:v>
                </c:pt>
                <c:pt idx="4">
                  <c:v>5.0505050505050504E-2</c:v>
                </c:pt>
                <c:pt idx="5">
                  <c:v>0.14141414141414141</c:v>
                </c:pt>
                <c:pt idx="6">
                  <c:v>7.0707070707070704E-2</c:v>
                </c:pt>
                <c:pt idx="7">
                  <c:v>0.10101010101010101</c:v>
                </c:pt>
                <c:pt idx="8">
                  <c:v>6.0606060606060608E-2</c:v>
                </c:pt>
                <c:pt idx="9">
                  <c:v>4.0404040404040407E-2</c:v>
                </c:pt>
                <c:pt idx="10">
                  <c:v>2.0202020202020204E-2</c:v>
                </c:pt>
                <c:pt idx="11">
                  <c:v>1.0101010101010102E-2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8-4390-8A3F-F4C5CC38E739}"/>
            </c:ext>
          </c:extLst>
        </c:ser>
        <c:ser>
          <c:idx val="1"/>
          <c:order val="1"/>
          <c:spPr>
            <a:solidFill>
              <a:srgbClr val="F4CF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miglioramento.xlsx]Sheet4'!$D$17:$D$28</c:f>
              <c:numCache>
                <c:formatCode>0%</c:formatCode>
                <c:ptCount val="12"/>
                <c:pt idx="0">
                  <c:v>0.40404040404040403</c:v>
                </c:pt>
                <c:pt idx="1">
                  <c:v>0.34343434343434343</c:v>
                </c:pt>
                <c:pt idx="2">
                  <c:v>0.29292929292929293</c:v>
                </c:pt>
                <c:pt idx="3">
                  <c:v>0.25252525252525254</c:v>
                </c:pt>
                <c:pt idx="4">
                  <c:v>0.27272727272727271</c:v>
                </c:pt>
                <c:pt idx="5">
                  <c:v>0.21212121212121213</c:v>
                </c:pt>
                <c:pt idx="6">
                  <c:v>0.19191919191919191</c:v>
                </c:pt>
                <c:pt idx="7">
                  <c:v>0.18181818181818182</c:v>
                </c:pt>
                <c:pt idx="8">
                  <c:v>0.17171717171717171</c:v>
                </c:pt>
                <c:pt idx="9">
                  <c:v>0.1111111111111111</c:v>
                </c:pt>
                <c:pt idx="10">
                  <c:v>8.0808080808080815E-2</c:v>
                </c:pt>
                <c:pt idx="11">
                  <c:v>7.0707070707070704E-2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8-4390-8A3F-F4C5CC38E739}"/>
            </c:ext>
          </c:extLst>
        </c:ser>
        <c:ser>
          <c:idx val="2"/>
          <c:order val="2"/>
          <c:spPr>
            <a:solidFill>
              <a:srgbClr val="8CBD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miglioramento.xlsx]Sheet4'!$E$17:$E$28</c:f>
              <c:numCache>
                <c:formatCode>0%</c:formatCode>
                <c:ptCount val="12"/>
                <c:pt idx="0">
                  <c:v>0.37373737373737376</c:v>
                </c:pt>
                <c:pt idx="1">
                  <c:v>0.32323232323232326</c:v>
                </c:pt>
                <c:pt idx="2">
                  <c:v>0.35353535353535354</c:v>
                </c:pt>
                <c:pt idx="3">
                  <c:v>0.29292929292929293</c:v>
                </c:pt>
                <c:pt idx="4">
                  <c:v>0.40404040404040403</c:v>
                </c:pt>
                <c:pt idx="5">
                  <c:v>0.21212121212121213</c:v>
                </c:pt>
                <c:pt idx="6">
                  <c:v>0.38383838383838381</c:v>
                </c:pt>
                <c:pt idx="7">
                  <c:v>0.18181818181818182</c:v>
                </c:pt>
                <c:pt idx="8">
                  <c:v>0.25252525252525254</c:v>
                </c:pt>
                <c:pt idx="9">
                  <c:v>0.24242424242424243</c:v>
                </c:pt>
                <c:pt idx="10">
                  <c:v>0.20202020202020202</c:v>
                </c:pt>
                <c:pt idx="11">
                  <c:v>0.19191919191919191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58-4390-8A3F-F4C5CC38E739}"/>
            </c:ext>
          </c:extLst>
        </c:ser>
        <c:ser>
          <c:idx val="3"/>
          <c:order val="3"/>
          <c:spPr>
            <a:solidFill>
              <a:srgbClr val="1460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miglioramento.xlsx]Sheet4'!$F$17:$F$28</c:f>
              <c:numCache>
                <c:formatCode>0%</c:formatCode>
                <c:ptCount val="12"/>
                <c:pt idx="0">
                  <c:v>0.13131313131313133</c:v>
                </c:pt>
                <c:pt idx="1">
                  <c:v>0.19191919191919191</c:v>
                </c:pt>
                <c:pt idx="2">
                  <c:v>0.23232323232323232</c:v>
                </c:pt>
                <c:pt idx="3">
                  <c:v>0.33333333333333331</c:v>
                </c:pt>
                <c:pt idx="4">
                  <c:v>0.27272727272727271</c:v>
                </c:pt>
                <c:pt idx="5">
                  <c:v>0.43434343434343436</c:v>
                </c:pt>
                <c:pt idx="6">
                  <c:v>0.35353535353535354</c:v>
                </c:pt>
                <c:pt idx="7">
                  <c:v>0.53535353535353536</c:v>
                </c:pt>
                <c:pt idx="8">
                  <c:v>0.51515151515151514</c:v>
                </c:pt>
                <c:pt idx="9">
                  <c:v>0.60606060606060608</c:v>
                </c:pt>
                <c:pt idx="10">
                  <c:v>0.69696969696969702</c:v>
                </c:pt>
                <c:pt idx="11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58-4390-8A3F-F4C5CC38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11393088"/>
        <c:axId val="1009078672"/>
      </c:barChart>
      <c:catAx>
        <c:axId val="101139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078672"/>
        <c:crosses val="autoZero"/>
        <c:auto val="1"/>
        <c:lblAlgn val="ctr"/>
        <c:lblOffset val="100"/>
        <c:noMultiLvlLbl val="0"/>
      </c:catAx>
      <c:valAx>
        <c:axId val="1009078672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nextTo"/>
        <c:crossAx val="101139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1460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miglioramento.xlsx]Sheet6'!$D$17:$D$27</c:f>
              <c:numCache>
                <c:formatCode>0%</c:formatCode>
                <c:ptCount val="11"/>
                <c:pt idx="0">
                  <c:v>0.77777777777777779</c:v>
                </c:pt>
                <c:pt idx="1">
                  <c:v>0.72727272727272729</c:v>
                </c:pt>
                <c:pt idx="2">
                  <c:v>0.69696969696969702</c:v>
                </c:pt>
                <c:pt idx="3">
                  <c:v>0.69696969696969702</c:v>
                </c:pt>
                <c:pt idx="4">
                  <c:v>0.6262626262626263</c:v>
                </c:pt>
                <c:pt idx="5">
                  <c:v>0.6262626262626263</c:v>
                </c:pt>
                <c:pt idx="6">
                  <c:v>0.55555555555555558</c:v>
                </c:pt>
                <c:pt idx="7">
                  <c:v>0.43434343434343436</c:v>
                </c:pt>
                <c:pt idx="8">
                  <c:v>0.43434343434343436</c:v>
                </c:pt>
                <c:pt idx="9">
                  <c:v>0.41414141414141414</c:v>
                </c:pt>
                <c:pt idx="10">
                  <c:v>0.29292929292929293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4-492D-86DB-6FE086E5E59F}"/>
            </c:ext>
          </c:extLst>
        </c:ser>
        <c:ser>
          <c:idx val="1"/>
          <c:order val="1"/>
          <c:spPr>
            <a:solidFill>
              <a:srgbClr val="8CBD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miglioramento.xlsx]Sheet6'!$E$17:$E$27</c:f>
              <c:numCache>
                <c:formatCode>0%</c:formatCode>
                <c:ptCount val="11"/>
                <c:pt idx="0">
                  <c:v>0.16161616161616163</c:v>
                </c:pt>
                <c:pt idx="1">
                  <c:v>0.18181818181818182</c:v>
                </c:pt>
                <c:pt idx="2">
                  <c:v>0.23232323232323232</c:v>
                </c:pt>
                <c:pt idx="3">
                  <c:v>0.23232323232323232</c:v>
                </c:pt>
                <c:pt idx="4">
                  <c:v>0.29292929292929293</c:v>
                </c:pt>
                <c:pt idx="5">
                  <c:v>0.27272727272727271</c:v>
                </c:pt>
                <c:pt idx="6">
                  <c:v>0.30303030303030304</c:v>
                </c:pt>
                <c:pt idx="7">
                  <c:v>0.40404040404040403</c:v>
                </c:pt>
                <c:pt idx="8">
                  <c:v>0.32323232323232326</c:v>
                </c:pt>
                <c:pt idx="9">
                  <c:v>0.30303030303030304</c:v>
                </c:pt>
                <c:pt idx="10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4-492D-86DB-6FE086E5E59F}"/>
            </c:ext>
          </c:extLst>
        </c:ser>
        <c:ser>
          <c:idx val="2"/>
          <c:order val="2"/>
          <c:spPr>
            <a:solidFill>
              <a:srgbClr val="F4D0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miglioramento.xlsx]Sheet6'!$F$17:$F$27</c:f>
              <c:numCache>
                <c:formatCode>0%</c:formatCode>
                <c:ptCount val="11"/>
                <c:pt idx="0">
                  <c:v>5.0505050505050504E-2</c:v>
                </c:pt>
                <c:pt idx="1">
                  <c:v>7.0707070707070704E-2</c:v>
                </c:pt>
                <c:pt idx="2">
                  <c:v>6.0606060606060608E-2</c:v>
                </c:pt>
                <c:pt idx="3">
                  <c:v>5.0505050505050504E-2</c:v>
                </c:pt>
                <c:pt idx="4">
                  <c:v>7.0707070707070704E-2</c:v>
                </c:pt>
                <c:pt idx="5">
                  <c:v>9.0909090909090912E-2</c:v>
                </c:pt>
                <c:pt idx="6">
                  <c:v>0.10101010101010101</c:v>
                </c:pt>
                <c:pt idx="7">
                  <c:v>0.13131313131313133</c:v>
                </c:pt>
                <c:pt idx="8">
                  <c:v>0.19191919191919191</c:v>
                </c:pt>
                <c:pt idx="9">
                  <c:v>0.23232323232323232</c:v>
                </c:pt>
                <c:pt idx="10">
                  <c:v>0.35353535353535354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4-492D-86DB-6FE086E5E59F}"/>
            </c:ext>
          </c:extLst>
        </c:ser>
        <c:ser>
          <c:idx val="3"/>
          <c:order val="3"/>
          <c:spPr>
            <a:solidFill>
              <a:srgbClr val="C4443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54-492D-86DB-6FE086E5E5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54-492D-86DB-6FE086E5E59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54-492D-86DB-6FE086E5E59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54-492D-86DB-6FE086E5E5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54-492D-86DB-6FE086E5E59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54-492D-86DB-6FE086E5E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'[Grafico ambiti di miglioramento.xlsx]Sheet6'!$G$17:$G$27</c:f>
              <c:numCache>
                <c:formatCode>0%</c:formatCode>
                <c:ptCount val="11"/>
                <c:pt idx="0">
                  <c:v>1.0101010101010102E-2</c:v>
                </c:pt>
                <c:pt idx="1">
                  <c:v>2.0202020202020204E-2</c:v>
                </c:pt>
                <c:pt idx="2">
                  <c:v>1.0101010101010102E-2</c:v>
                </c:pt>
                <c:pt idx="3">
                  <c:v>2.0202020202020204E-2</c:v>
                </c:pt>
                <c:pt idx="4">
                  <c:v>1.0101010101010102E-2</c:v>
                </c:pt>
                <c:pt idx="5">
                  <c:v>1.0101010101010102E-2</c:v>
                </c:pt>
                <c:pt idx="6">
                  <c:v>4.0404040404040407E-2</c:v>
                </c:pt>
                <c:pt idx="7">
                  <c:v>3.0303030303030304E-2</c:v>
                </c:pt>
                <c:pt idx="8">
                  <c:v>5.0505050505050504E-2</c:v>
                </c:pt>
                <c:pt idx="9">
                  <c:v>5.0505050505050504E-2</c:v>
                </c:pt>
                <c:pt idx="10">
                  <c:v>8.0808080808080815E-2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54-492D-86DB-6FE086E5E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11393088"/>
        <c:axId val="1009078672"/>
      </c:barChart>
      <c:catAx>
        <c:axId val="101139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078672"/>
        <c:crosses val="autoZero"/>
        <c:auto val="1"/>
        <c:lblAlgn val="ctr"/>
        <c:lblOffset val="100"/>
        <c:noMultiLvlLbl val="0"/>
      </c:catAx>
      <c:valAx>
        <c:axId val="1009078672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101139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diff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1E5FAE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Sheet6!$B$2:$B$75</c:f>
              <c:numCache>
                <c:formatCode>General</c:formatCode>
                <c:ptCount val="74"/>
                <c:pt idx="0">
                  <c:v>2.7410000000000001</c:v>
                </c:pt>
                <c:pt idx="1">
                  <c:v>2.8929999999999998</c:v>
                </c:pt>
                <c:pt idx="2">
                  <c:v>2.6880000000000002</c:v>
                </c:pt>
                <c:pt idx="3">
                  <c:v>2.9910000000000001</c:v>
                </c:pt>
                <c:pt idx="4">
                  <c:v>2.6070000000000002</c:v>
                </c:pt>
                <c:pt idx="5">
                  <c:v>2.9910000000000001</c:v>
                </c:pt>
                <c:pt idx="6">
                  <c:v>2.125</c:v>
                </c:pt>
                <c:pt idx="7">
                  <c:v>2.2229999999999999</c:v>
                </c:pt>
                <c:pt idx="8">
                  <c:v>2.2050000000000001</c:v>
                </c:pt>
                <c:pt idx="9">
                  <c:v>2.4289999999999998</c:v>
                </c:pt>
                <c:pt idx="10">
                  <c:v>2.3660000000000001</c:v>
                </c:pt>
                <c:pt idx="11">
                  <c:v>2.3570000000000002</c:v>
                </c:pt>
                <c:pt idx="12">
                  <c:v>2.714</c:v>
                </c:pt>
                <c:pt idx="13">
                  <c:v>2.7589999999999999</c:v>
                </c:pt>
                <c:pt idx="14">
                  <c:v>2.2320000000000002</c:v>
                </c:pt>
                <c:pt idx="15">
                  <c:v>2.4380000000000002</c:v>
                </c:pt>
                <c:pt idx="16">
                  <c:v>2.3570000000000002</c:v>
                </c:pt>
                <c:pt idx="17">
                  <c:v>3.3929999999999998</c:v>
                </c:pt>
                <c:pt idx="18">
                  <c:v>2.5539999999999998</c:v>
                </c:pt>
                <c:pt idx="19">
                  <c:v>2.6960000000000002</c:v>
                </c:pt>
                <c:pt idx="20">
                  <c:v>2.2320000000000002</c:v>
                </c:pt>
                <c:pt idx="21">
                  <c:v>2.7949999999999999</c:v>
                </c:pt>
                <c:pt idx="22">
                  <c:v>2.1880000000000002</c:v>
                </c:pt>
                <c:pt idx="23">
                  <c:v>2.7679999999999998</c:v>
                </c:pt>
                <c:pt idx="24">
                  <c:v>2.8039999999999998</c:v>
                </c:pt>
                <c:pt idx="25">
                  <c:v>1.982</c:v>
                </c:pt>
                <c:pt idx="26">
                  <c:v>2.7320000000000002</c:v>
                </c:pt>
                <c:pt idx="27">
                  <c:v>2.6880000000000002</c:v>
                </c:pt>
                <c:pt idx="28">
                  <c:v>3.339</c:v>
                </c:pt>
                <c:pt idx="29">
                  <c:v>3.1339999999999999</c:v>
                </c:pt>
                <c:pt idx="30">
                  <c:v>2.7320000000000002</c:v>
                </c:pt>
                <c:pt idx="31">
                  <c:v>2.6960000000000002</c:v>
                </c:pt>
                <c:pt idx="32">
                  <c:v>2.6960000000000002</c:v>
                </c:pt>
                <c:pt idx="33">
                  <c:v>2.8119999999999998</c:v>
                </c:pt>
                <c:pt idx="34">
                  <c:v>2.9550000000000001</c:v>
                </c:pt>
                <c:pt idx="35">
                  <c:v>2.589</c:v>
                </c:pt>
                <c:pt idx="36">
                  <c:v>2.5</c:v>
                </c:pt>
                <c:pt idx="37">
                  <c:v>1.893</c:v>
                </c:pt>
                <c:pt idx="38">
                  <c:v>2.17</c:v>
                </c:pt>
                <c:pt idx="39">
                  <c:v>2.7320000000000002</c:v>
                </c:pt>
                <c:pt idx="40">
                  <c:v>2.4289999999999998</c:v>
                </c:pt>
                <c:pt idx="41">
                  <c:v>2.9380000000000002</c:v>
                </c:pt>
                <c:pt idx="42">
                  <c:v>3.1339999999999999</c:v>
                </c:pt>
                <c:pt idx="43">
                  <c:v>2.6429999999999998</c:v>
                </c:pt>
                <c:pt idx="44">
                  <c:v>2.7050000000000001</c:v>
                </c:pt>
                <c:pt idx="45">
                  <c:v>2.839</c:v>
                </c:pt>
                <c:pt idx="46">
                  <c:v>2.589</c:v>
                </c:pt>
                <c:pt idx="47">
                  <c:v>2.67</c:v>
                </c:pt>
                <c:pt idx="48">
                  <c:v>2.464</c:v>
                </c:pt>
                <c:pt idx="49">
                  <c:v>2.7050000000000001</c:v>
                </c:pt>
                <c:pt idx="50">
                  <c:v>3.0179999999999998</c:v>
                </c:pt>
                <c:pt idx="51">
                  <c:v>2.6160000000000001</c:v>
                </c:pt>
                <c:pt idx="52">
                  <c:v>2.3570000000000002</c:v>
                </c:pt>
                <c:pt idx="53">
                  <c:v>2.3839999999999999</c:v>
                </c:pt>
                <c:pt idx="54">
                  <c:v>2.6429999999999998</c:v>
                </c:pt>
                <c:pt idx="55">
                  <c:v>2.4550000000000001</c:v>
                </c:pt>
                <c:pt idx="56">
                  <c:v>2.3039999999999998</c:v>
                </c:pt>
                <c:pt idx="57">
                  <c:v>2.4289999999999998</c:v>
                </c:pt>
                <c:pt idx="58">
                  <c:v>2.4550000000000001</c:v>
                </c:pt>
                <c:pt idx="59">
                  <c:v>2.899</c:v>
                </c:pt>
                <c:pt idx="60">
                  <c:v>2.5449999999999999</c:v>
                </c:pt>
                <c:pt idx="61">
                  <c:v>3.02</c:v>
                </c:pt>
                <c:pt idx="62">
                  <c:v>3.5760000000000001</c:v>
                </c:pt>
                <c:pt idx="63">
                  <c:v>3.6360000000000001</c:v>
                </c:pt>
                <c:pt idx="64">
                  <c:v>3.4140000000000001</c:v>
                </c:pt>
                <c:pt idx="65">
                  <c:v>2.9390000000000001</c:v>
                </c:pt>
                <c:pt idx="66">
                  <c:v>3.1520000000000001</c:v>
                </c:pt>
                <c:pt idx="67">
                  <c:v>3.222</c:v>
                </c:pt>
                <c:pt idx="68">
                  <c:v>2.5659999999999998</c:v>
                </c:pt>
                <c:pt idx="69">
                  <c:v>2.8380000000000001</c:v>
                </c:pt>
                <c:pt idx="70">
                  <c:v>2.6970000000000001</c:v>
                </c:pt>
                <c:pt idx="71">
                  <c:v>2.3740000000000001</c:v>
                </c:pt>
                <c:pt idx="72">
                  <c:v>2.8889999999999998</c:v>
                </c:pt>
                <c:pt idx="73">
                  <c:v>2.899</c:v>
                </c:pt>
              </c:numCache>
            </c:numRef>
          </c:xVal>
          <c:yVal>
            <c:numRef>
              <c:f>Sheet6!$C$2:$C$75</c:f>
              <c:numCache>
                <c:formatCode>General</c:formatCode>
                <c:ptCount val="74"/>
                <c:pt idx="0">
                  <c:v>0.15900000000000025</c:v>
                </c:pt>
                <c:pt idx="1">
                  <c:v>0.17199999999999971</c:v>
                </c:pt>
                <c:pt idx="2">
                  <c:v>7.2999999999999954E-2</c:v>
                </c:pt>
                <c:pt idx="3">
                  <c:v>0.20400000000000018</c:v>
                </c:pt>
                <c:pt idx="4">
                  <c:v>0.14800000000000013</c:v>
                </c:pt>
                <c:pt idx="5">
                  <c:v>0.16300000000000026</c:v>
                </c:pt>
                <c:pt idx="6">
                  <c:v>6.800000000000006E-2</c:v>
                </c:pt>
                <c:pt idx="7">
                  <c:v>3.3999999999999808E-2</c:v>
                </c:pt>
                <c:pt idx="8">
                  <c:v>0.12300000000000022</c:v>
                </c:pt>
                <c:pt idx="9">
                  <c:v>5.9999999999999609E-2</c:v>
                </c:pt>
                <c:pt idx="10">
                  <c:v>3.0000000000000249E-2</c:v>
                </c:pt>
                <c:pt idx="11">
                  <c:v>0.17700000000000005</c:v>
                </c:pt>
                <c:pt idx="12">
                  <c:v>0.13200000000000012</c:v>
                </c:pt>
                <c:pt idx="13">
                  <c:v>2.8999999999999915E-2</c:v>
                </c:pt>
                <c:pt idx="14">
                  <c:v>1.1000000000000121E-2</c:v>
                </c:pt>
                <c:pt idx="15">
                  <c:v>0.12700000000000022</c:v>
                </c:pt>
                <c:pt idx="16">
                  <c:v>6.2000000000000277E-2</c:v>
                </c:pt>
                <c:pt idx="17">
                  <c:v>1.6000000000000014E-2</c:v>
                </c:pt>
                <c:pt idx="18">
                  <c:v>-0.12600000000000033</c:v>
                </c:pt>
                <c:pt idx="19">
                  <c:v>0.19600000000000017</c:v>
                </c:pt>
                <c:pt idx="20">
                  <c:v>0.18300000000000027</c:v>
                </c:pt>
                <c:pt idx="21">
                  <c:v>0.1469999999999998</c:v>
                </c:pt>
                <c:pt idx="22">
                  <c:v>0.19600000000000017</c:v>
                </c:pt>
                <c:pt idx="23">
                  <c:v>0.129</c:v>
                </c:pt>
                <c:pt idx="24">
                  <c:v>0.10699999999999976</c:v>
                </c:pt>
                <c:pt idx="25">
                  <c:v>-1.0000000000000009E-2</c:v>
                </c:pt>
                <c:pt idx="26">
                  <c:v>3.5000000000000142E-2</c:v>
                </c:pt>
                <c:pt idx="27">
                  <c:v>7.2999999999999954E-2</c:v>
                </c:pt>
                <c:pt idx="28">
                  <c:v>-0.18599999999999994</c:v>
                </c:pt>
                <c:pt idx="29">
                  <c:v>-3.0000000000000249E-2</c:v>
                </c:pt>
                <c:pt idx="30">
                  <c:v>5.2000000000000046E-2</c:v>
                </c:pt>
                <c:pt idx="31">
                  <c:v>9.8000000000000309E-2</c:v>
                </c:pt>
                <c:pt idx="32">
                  <c:v>8.0999999999999961E-2</c:v>
                </c:pt>
                <c:pt idx="33">
                  <c:v>-0.19600000000000017</c:v>
                </c:pt>
                <c:pt idx="34">
                  <c:v>-0.13499999999999979</c:v>
                </c:pt>
                <c:pt idx="35">
                  <c:v>-0.1160000000000001</c:v>
                </c:pt>
                <c:pt idx="36">
                  <c:v>0.27</c:v>
                </c:pt>
                <c:pt idx="37">
                  <c:v>0.21300000000000008</c:v>
                </c:pt>
                <c:pt idx="38">
                  <c:v>0.14500000000000002</c:v>
                </c:pt>
                <c:pt idx="39">
                  <c:v>9.3000000000000416E-2</c:v>
                </c:pt>
                <c:pt idx="40">
                  <c:v>2.9999999999996696E-3</c:v>
                </c:pt>
                <c:pt idx="41">
                  <c:v>-7.7999999999999847E-2</c:v>
                </c:pt>
                <c:pt idx="42">
                  <c:v>-5.500000000000016E-2</c:v>
                </c:pt>
                <c:pt idx="43">
                  <c:v>-1.3000000000000345E-2</c:v>
                </c:pt>
                <c:pt idx="44">
                  <c:v>-5.699999999999994E-2</c:v>
                </c:pt>
                <c:pt idx="45">
                  <c:v>4.4000000000000039E-2</c:v>
                </c:pt>
                <c:pt idx="46">
                  <c:v>5.600000000000005E-2</c:v>
                </c:pt>
                <c:pt idx="47">
                  <c:v>-2.7000000000000135E-2</c:v>
                </c:pt>
                <c:pt idx="48">
                  <c:v>-0.20000000000000018</c:v>
                </c:pt>
                <c:pt idx="49">
                  <c:v>-4.8999999999999932E-2</c:v>
                </c:pt>
                <c:pt idx="50">
                  <c:v>-3.9000000000000146E-2</c:v>
                </c:pt>
                <c:pt idx="51">
                  <c:v>0.13200000000000012</c:v>
                </c:pt>
                <c:pt idx="52">
                  <c:v>0.1030000000000002</c:v>
                </c:pt>
                <c:pt idx="53">
                  <c:v>0.15399999999999991</c:v>
                </c:pt>
                <c:pt idx="54">
                  <c:v>9.3999999999999861E-2</c:v>
                </c:pt>
                <c:pt idx="55">
                  <c:v>0.40600000000000014</c:v>
                </c:pt>
                <c:pt idx="56">
                  <c:v>0.22999999999999998</c:v>
                </c:pt>
                <c:pt idx="57">
                  <c:v>1.0999999999999677E-2</c:v>
                </c:pt>
                <c:pt idx="58">
                  <c:v>0.25800000000000001</c:v>
                </c:pt>
                <c:pt idx="59">
                  <c:v>0.39900000000000002</c:v>
                </c:pt>
                <c:pt idx="60">
                  <c:v>0.24199999999999999</c:v>
                </c:pt>
                <c:pt idx="61">
                  <c:v>0.18400000000000016</c:v>
                </c:pt>
                <c:pt idx="62">
                  <c:v>0.19900000000000029</c:v>
                </c:pt>
                <c:pt idx="63">
                  <c:v>8.7000000000000188E-2</c:v>
                </c:pt>
                <c:pt idx="64">
                  <c:v>0.23399999999999999</c:v>
                </c:pt>
                <c:pt idx="65">
                  <c:v>0.38200000000000012</c:v>
                </c:pt>
                <c:pt idx="66">
                  <c:v>0.15200000000000014</c:v>
                </c:pt>
                <c:pt idx="67">
                  <c:v>0.2629999999999999</c:v>
                </c:pt>
                <c:pt idx="68">
                  <c:v>0.23799999999999999</c:v>
                </c:pt>
                <c:pt idx="69">
                  <c:v>0.25600000000000023</c:v>
                </c:pt>
                <c:pt idx="70">
                  <c:v>0.32000000000000028</c:v>
                </c:pt>
                <c:pt idx="71">
                  <c:v>-2.8000000000000025E-2</c:v>
                </c:pt>
                <c:pt idx="72">
                  <c:v>-0.1030000000000002</c:v>
                </c:pt>
                <c:pt idx="73">
                  <c:v>0.14500000000000002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02-4DBF-93D7-802E0AA8C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50432"/>
        <c:axId val="1262202288"/>
      </c:scatterChart>
      <c:valAx>
        <c:axId val="1256050432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2202288"/>
        <c:crosses val="autoZero"/>
        <c:crossBetween val="midCat"/>
      </c:valAx>
      <c:valAx>
        <c:axId val="1262202288"/>
        <c:scaling>
          <c:orientation val="minMax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605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0.51736</cdr:x>
      <cdr:y>0.04514</cdr:y>
    </cdr:from>
    <cdr:to>
      <cdr:x>0.51736</cdr:x>
      <cdr:y>0.92708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220E70-2B21-49CD-BF41-418EDE071FCA}"/>
            </a:ext>
          </a:extLst>
        </cdr:cNvPr>
        <cdr:cNvCxnSpPr/>
      </cdr:nvCxnSpPr>
      <cdr:spPr>
        <a:xfrm xmlns:a="http://schemas.openxmlformats.org/drawingml/2006/main" flipH="1" flipV="1">
          <a:off x="2365375" y="123825"/>
          <a:ext cx="0" cy="24193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0.51736</cdr:x>
      <cdr:y>0.04514</cdr:y>
    </cdr:from>
    <cdr:to>
      <cdr:x>0.51736</cdr:x>
      <cdr:y>0.92708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220E70-2B21-49CD-BF41-418EDE071FCA}"/>
            </a:ext>
          </a:extLst>
        </cdr:cNvPr>
        <cdr:cNvCxnSpPr/>
      </cdr:nvCxnSpPr>
      <cdr:spPr>
        <a:xfrm xmlns:a="http://schemas.openxmlformats.org/drawingml/2006/main" flipH="1" flipV="1">
          <a:off x="2365375" y="123825"/>
          <a:ext cx="0" cy="24193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0.51736</cdr:x>
      <cdr:y>0.04514</cdr:y>
    </cdr:from>
    <cdr:to>
      <cdr:x>0.51736</cdr:x>
      <cdr:y>0.92708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220E70-2B21-49CD-BF41-418EDE071FCA}"/>
            </a:ext>
          </a:extLst>
        </cdr:cNvPr>
        <cdr:cNvCxnSpPr/>
      </cdr:nvCxnSpPr>
      <cdr:spPr>
        <a:xfrm xmlns:a="http://schemas.openxmlformats.org/drawingml/2006/main" flipH="1" flipV="1">
          <a:off x="2365375" y="123825"/>
          <a:ext cx="0" cy="24193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0.51736</cdr:x>
      <cdr:y>0.04514</cdr:y>
    </cdr:from>
    <cdr:to>
      <cdr:x>0.51736</cdr:x>
      <cdr:y>0.92708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220E70-2B21-49CD-BF41-418EDE071FCA}"/>
            </a:ext>
          </a:extLst>
        </cdr:cNvPr>
        <cdr:cNvCxnSpPr/>
      </cdr:nvCxnSpPr>
      <cdr:spPr>
        <a:xfrm xmlns:a="http://schemas.openxmlformats.org/drawingml/2006/main" flipH="1" flipV="1">
          <a:off x="2365375" y="123825"/>
          <a:ext cx="0" cy="24193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0.51736</cdr:x>
      <cdr:y>0.04514</cdr:y>
    </cdr:from>
    <cdr:to>
      <cdr:x>0.51736</cdr:x>
      <cdr:y>0.92708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220E70-2B21-49CD-BF41-418EDE071FCA}"/>
            </a:ext>
          </a:extLst>
        </cdr:cNvPr>
        <cdr:cNvCxnSpPr/>
      </cdr:nvCxnSpPr>
      <cdr:spPr>
        <a:xfrm xmlns:a="http://schemas.openxmlformats.org/drawingml/2006/main" flipH="1" flipV="1">
          <a:off x="2365375" y="123825"/>
          <a:ext cx="0" cy="241935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6A5A-1674-49F9-9132-9CA8BA66BFCA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E13A4-C8B4-4BF2-99D5-02A47A8A27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01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BD9E7-0F02-45D7-B25F-2D3BECB22243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0054-1707-4341-A167-16D7550C25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3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90054-1707-4341-A167-16D7550C254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1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86A7-F622-4500-9557-86B00E7818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23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3424791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7505A3AF-5AEC-4D85-A1BF-CE6169F13772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02DF69F7-9FC5-4DA9-BD83-8A0ED92E2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63C7AA09-7626-4A4E-9629-01493FCD2C6E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2566BF3A-B012-446B-80BB-3531245F9EC1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124024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3786311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9173A923-B99F-49C6-B218-1D61138BC710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E5A7A506-9C78-4108-8427-4745F3D48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1566E73A-E849-46DD-9212-582EC7A0FB91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132F446C-EB7D-4EC1-A738-8FAFF3227631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358532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4147303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5EEB6589-F066-41BA-929C-6B0045C9B07A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EBF1B89C-28AF-4970-BCC7-4DF7A9B03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E84A3056-63CA-4853-BFDF-BB1F8A3CEDA8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E076251D-FD2F-4ABC-8838-E2A1E8A61850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10507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4508078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881FA10A-F687-4EA4-AE6C-5FB8EED00C83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B018A39F-9600-46B2-A2BF-931DA5796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AF7BBE58-9515-459D-A7F7-9FEE5D2C28E0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781D0561-F4A5-47CA-A539-4BBBA1DBCF4A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218115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4868853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6DF5D82F-A2B3-4B92-B9C4-10056029D34B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1F452A21-6961-499C-A33E-301F08699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57A10496-85F4-4730-9250-40C53BAB1D7E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CC1FA564-2BA6-46A3-82EB-DEE1C1D634AE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301298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5232390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91FE3C9C-CC33-452A-9B2F-18F0ADB8EE0D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EB75FA0B-69EA-4BC5-912B-66DBB9E26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8A60B33F-6DF7-4BD6-A683-6904F25051A9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50C8EA10-F12E-4282-9DC2-D0ED2B3CEC86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N. 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128762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5596703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97C3A760-0928-468F-A132-C695EA57547F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A43D4CE9-A201-4264-8054-69FE2BFC2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18B9F34B-A12B-4734-9488-6519A6227FEC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D19F9F6D-AA34-42DE-BDFB-D536B5382DD6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300761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Autonomia</a:t>
            </a:r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r">
              <a:defRPr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lvl="0" algn="r" defTabSz="914400" rtl="0" eaLnBrk="1" latinLnBrk="0" hangingPunct="1"/>
            <a:r>
              <a:rPr lang="it-IT" sz="120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97C3A760-0928-468F-A132-C695EA57547F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A43D4CE9-A201-4264-8054-69FE2BFC2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18B9F34B-A12B-4734-9488-6519A6227FEC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0" i="0" u="none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Cantieri di innovazione</a:t>
            </a:r>
          </a:p>
        </p:txBody>
      </p:sp>
      <p:pic>
        <p:nvPicPr>
          <p:cNvPr id="45" name="Picture 26" descr="point Icon 2648871">
            <a:extLst>
              <a:ext uri="{FF2B5EF4-FFF2-40B4-BE49-F238E27FC236}">
                <a16:creationId xmlns:a16="http://schemas.microsoft.com/office/drawing/2014/main" id="{B602C1BF-65C7-4284-B397-664A3EA88F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874" y="5939302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38">
            <a:extLst>
              <a:ext uri="{FF2B5EF4-FFF2-40B4-BE49-F238E27FC236}">
                <a16:creationId xmlns:a16="http://schemas.microsoft.com/office/drawing/2014/main" id="{44287703-152E-4DF2-B629-DDBCB464DDBD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2592637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0661"/>
            <a:ext cx="8875815" cy="46192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74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1E5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05231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270660"/>
            <a:ext cx="11105232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6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8964708" y="0"/>
            <a:ext cx="3227292" cy="6858000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26506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270660"/>
            <a:ext cx="8126507" cy="498360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02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cxnSp>
        <p:nvCxnSpPr>
          <p:cNvPr id="7" name="Connettore 1 6"/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u="none">
                <a:solidFill>
                  <a:srgbClr val="000000"/>
                </a:solidFill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Coordinamento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Equità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4" name="Picture 26" descr="point Icon 264887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1255668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1617189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 sz="1200"/>
              <a:t>Autonomia</a:t>
            </a:r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sp>
        <p:nvSpPr>
          <p:cNvPr id="39" name="CasellaDiTesto 38"/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  <p:pic>
        <p:nvPicPr>
          <p:cNvPr id="38" name="Immagine 33">
            <a:extLst>
              <a:ext uri="{FF2B5EF4-FFF2-40B4-BE49-F238E27FC236}">
                <a16:creationId xmlns:a16="http://schemas.microsoft.com/office/drawing/2014/main" id="{0ED0B0FC-115A-4768-AAEF-0F47957E46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0" name="CasellaDiTesto 34">
            <a:extLst>
              <a:ext uri="{FF2B5EF4-FFF2-40B4-BE49-F238E27FC236}">
                <a16:creationId xmlns:a16="http://schemas.microsoft.com/office/drawing/2014/main" id="{23B0EDE9-FFBC-45DA-8521-346FFA0581B6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</p:spTree>
    <p:extLst>
      <p:ext uri="{BB962C8B-B14F-4D97-AF65-F5344CB8AC3E}">
        <p14:creationId xmlns:p14="http://schemas.microsoft.com/office/powerpoint/2010/main" val="178623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Coordinamento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Equità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 sz="1200"/>
              <a:t>Autonomia</a:t>
            </a:r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1617956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6">
            <a:extLst>
              <a:ext uri="{FF2B5EF4-FFF2-40B4-BE49-F238E27FC236}">
                <a16:creationId xmlns:a16="http://schemas.microsoft.com/office/drawing/2014/main" id="{95A4CF99-8420-49FD-B2E0-8504E9AFF6E2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magine 33">
            <a:extLst>
              <a:ext uri="{FF2B5EF4-FFF2-40B4-BE49-F238E27FC236}">
                <a16:creationId xmlns:a16="http://schemas.microsoft.com/office/drawing/2014/main" id="{D8753A1D-6BAA-4309-862E-4BFB1A2C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3" name="CasellaDiTesto 34">
            <a:extLst>
              <a:ext uri="{FF2B5EF4-FFF2-40B4-BE49-F238E27FC236}">
                <a16:creationId xmlns:a16="http://schemas.microsoft.com/office/drawing/2014/main" id="{6BD35CCF-D18A-44D2-89D0-92E4888E43BF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4" name="CasellaDiTesto 38">
            <a:extLst>
              <a:ext uri="{FF2B5EF4-FFF2-40B4-BE49-F238E27FC236}">
                <a16:creationId xmlns:a16="http://schemas.microsoft.com/office/drawing/2014/main" id="{561159F8-5A96-447E-90D3-343911D7123A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87143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Coordinamento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Equità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 sz="1200"/>
              <a:t>Autonomia</a:t>
            </a:r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1978709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7C6C44E2-260B-44C5-BAC0-9020161258EB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A7BABE3B-80A7-4BC8-B561-749DBBE87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AB47FDFC-D01D-4310-939D-5B2069915465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3DA43634-3AA8-4915-A095-81C016615D6A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27608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Coordinamento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Equità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 sz="1200"/>
              <a:t>Autonomia</a:t>
            </a:r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2334312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DA91386F-E4E1-4EDD-A6BA-EE45EF5346B9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9D6141F6-800C-4179-9BA6-AE653A6E0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53BB830F-2E81-447B-9A04-BD1B2C9C076E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784DD87B-4C90-47D2-815A-9645B1BA8F3D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298985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Equità</a:t>
            </a:r>
            <a:endParaRPr lang="it-IT" sz="1200" b="1" i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 sz="1200"/>
              <a:t>Autonomia</a:t>
            </a:r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2700303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761B7624-DF3F-4647-B4F8-3F20C1F5D16B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3262B2C7-41C0-4AAE-814A-E958F47CA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C4F723FF-8B95-4C65-8000-619774DCC698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40F1A57B-D1F9-408D-AAE6-2B36F43BF71C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65297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 userDrawn="1"/>
        </p:nvSpPr>
        <p:spPr>
          <a:xfrm>
            <a:off x="0" y="6269932"/>
            <a:ext cx="12192000" cy="58806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69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000" b="1" cap="all" baseline="0">
                <a:solidFill>
                  <a:srgbClr val="0000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270660"/>
            <a:ext cx="9364391" cy="49836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751951" y="6254261"/>
            <a:ext cx="2191480" cy="531235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it-IT" sz="1200" b="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‹#›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 bwMode="auto">
          <a:xfrm>
            <a:off x="9751952" y="12572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Strategia e organizzazione</a:t>
            </a:r>
          </a:p>
        </p:txBody>
      </p:sp>
      <p:sp>
        <p:nvSpPr>
          <p:cNvPr id="9" name="CasellaDiTesto 8"/>
          <p:cNvSpPr txBox="1"/>
          <p:nvPr userDrawn="1"/>
        </p:nvSpPr>
        <p:spPr bwMode="auto">
          <a:xfrm>
            <a:off x="9751952" y="16179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Dotazione quanti-qualitativa</a:t>
            </a:r>
          </a:p>
        </p:txBody>
      </p:sp>
      <p:sp>
        <p:nvSpPr>
          <p:cNvPr id="10" name="CasellaDiTesto 9"/>
          <p:cNvSpPr txBox="1"/>
          <p:nvPr userDrawn="1"/>
        </p:nvSpPr>
        <p:spPr bwMode="auto">
          <a:xfrm>
            <a:off x="9751952" y="197875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Processi di valutazione</a:t>
            </a:r>
          </a:p>
        </p:txBody>
      </p:sp>
      <p:sp>
        <p:nvSpPr>
          <p:cNvPr id="11" name="CasellaDiTesto 10"/>
          <p:cNvSpPr txBox="1"/>
          <p:nvPr userDrawn="1"/>
        </p:nvSpPr>
        <p:spPr bwMode="auto">
          <a:xfrm>
            <a:off x="9751952" y="233952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Comunicazione interna</a:t>
            </a:r>
          </a:p>
        </p:txBody>
      </p:sp>
      <p:sp>
        <p:nvSpPr>
          <p:cNvPr id="12" name="CasellaDiTesto 11"/>
          <p:cNvSpPr txBox="1"/>
          <p:nvPr userDrawn="1"/>
        </p:nvSpPr>
        <p:spPr bwMode="auto">
          <a:xfrm>
            <a:off x="9751952" y="2700303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Coordinamento</a:t>
            </a:r>
          </a:p>
        </p:txBody>
      </p:sp>
      <p:sp>
        <p:nvSpPr>
          <p:cNvPr id="13" name="CasellaDiTesto 12"/>
          <p:cNvSpPr txBox="1"/>
          <p:nvPr userDrawn="1"/>
        </p:nvSpPr>
        <p:spPr bwMode="auto">
          <a:xfrm>
            <a:off x="9751952" y="3061078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/>
              <a:t>Equità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978709"/>
            <a:ext cx="288000" cy="273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340230"/>
            <a:ext cx="288000" cy="273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2701750"/>
            <a:ext cx="288000" cy="273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063271"/>
            <a:ext cx="288000" cy="273100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 bwMode="auto">
          <a:xfrm>
            <a:off x="9751952" y="3421853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200" i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lvl="0"/>
            <a:r>
              <a:rPr lang="it-IT" sz="1200"/>
              <a:t>Autonomia</a:t>
            </a:r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 bwMode="auto">
          <a:xfrm>
            <a:off x="9751952" y="37826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Percezioni sul proprio lavoro</a:t>
            </a:r>
          </a:p>
        </p:txBody>
      </p:sp>
      <p:sp>
        <p:nvSpPr>
          <p:cNvPr id="23" name="CasellaDiTesto 22"/>
          <p:cNvSpPr txBox="1"/>
          <p:nvPr userDrawn="1"/>
        </p:nvSpPr>
        <p:spPr bwMode="auto">
          <a:xfrm>
            <a:off x="9751952" y="414340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1600" i="0">
                <a:solidFill>
                  <a:srgbClr val="002855"/>
                </a:solidFill>
                <a:latin typeface="Arial Narrow" panose="020B0606020202030204" pitchFamily="34" charset="0"/>
                <a:cs typeface="Arial" charset="0"/>
              </a:defRPr>
            </a:lvl1pPr>
          </a:lstStyle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Sviluppo professionale</a:t>
            </a:r>
          </a:p>
        </p:txBody>
      </p:sp>
      <p:sp>
        <p:nvSpPr>
          <p:cNvPr id="24" name="CasellaDiTesto 23"/>
          <p:cNvSpPr txBox="1"/>
          <p:nvPr userDrawn="1"/>
        </p:nvSpPr>
        <p:spPr bwMode="auto">
          <a:xfrm>
            <a:off x="9751952" y="450417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it-IT" sz="1200" i="0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Senso di appartenenza</a:t>
            </a:r>
          </a:p>
        </p:txBody>
      </p:sp>
      <p:sp>
        <p:nvSpPr>
          <p:cNvPr id="25" name="CasellaDiTesto 24"/>
          <p:cNvSpPr txBox="1"/>
          <p:nvPr userDrawn="1"/>
        </p:nvSpPr>
        <p:spPr bwMode="auto">
          <a:xfrm>
            <a:off x="9751952" y="4864954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Apertura all’innovazione</a:t>
            </a:r>
          </a:p>
        </p:txBody>
      </p:sp>
      <p:sp>
        <p:nvSpPr>
          <p:cNvPr id="26" name="CasellaDiTesto 25"/>
          <p:cNvSpPr txBox="1"/>
          <p:nvPr userDrawn="1"/>
        </p:nvSpPr>
        <p:spPr bwMode="auto">
          <a:xfrm>
            <a:off x="9751952" y="5225729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Priorità di intervento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147832"/>
            <a:ext cx="288000" cy="273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509353"/>
            <a:ext cx="288000" cy="2731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786312"/>
            <a:ext cx="288000" cy="273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4870873"/>
            <a:ext cx="288000" cy="2731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232394"/>
            <a:ext cx="288000" cy="2731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3424791"/>
            <a:ext cx="288000" cy="2731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5593911"/>
            <a:ext cx="288000" cy="273100"/>
          </a:xfrm>
          <a:prstGeom prst="rect">
            <a:avLst/>
          </a:prstGeom>
        </p:spPr>
      </p:pic>
      <p:sp>
        <p:nvSpPr>
          <p:cNvPr id="35" name="CasellaDiTesto 34"/>
          <p:cNvSpPr txBox="1"/>
          <p:nvPr userDrawn="1"/>
        </p:nvSpPr>
        <p:spPr bwMode="auto">
          <a:xfrm>
            <a:off x="9751952" y="5586507"/>
            <a:ext cx="1865543" cy="2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Smart working</a:t>
            </a:r>
          </a:p>
        </p:txBody>
      </p:sp>
      <p:sp>
        <p:nvSpPr>
          <p:cNvPr id="36" name="Titolo 1"/>
          <p:cNvSpPr txBox="1">
            <a:spLocks/>
          </p:cNvSpPr>
          <p:nvPr userDrawn="1"/>
        </p:nvSpPr>
        <p:spPr>
          <a:xfrm>
            <a:off x="838200" y="1001606"/>
            <a:ext cx="10515600" cy="26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0" cap="none" baseline="0"/>
              <a:t>(1 = per nulla; 2 = poco; 3 = abbastanza; 4 = molto)</a:t>
            </a:r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257203"/>
            <a:ext cx="288000" cy="273100"/>
          </a:xfrm>
          <a:prstGeom prst="rect">
            <a:avLst/>
          </a:prstGeom>
        </p:spPr>
      </p:pic>
      <p:pic>
        <p:nvPicPr>
          <p:cNvPr id="39" name="Picture 26" descr="point Icon 264887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31" y="3063270"/>
            <a:ext cx="288000" cy="2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5431" y="1617956"/>
            <a:ext cx="288000" cy="273100"/>
          </a:xfrm>
          <a:prstGeom prst="rect">
            <a:avLst/>
          </a:prstGeom>
        </p:spPr>
      </p:pic>
      <p:cxnSp>
        <p:nvCxnSpPr>
          <p:cNvPr id="42" name="Connettore 1 6">
            <a:extLst>
              <a:ext uri="{FF2B5EF4-FFF2-40B4-BE49-F238E27FC236}">
                <a16:creationId xmlns:a16="http://schemas.microsoft.com/office/drawing/2014/main" id="{D7CAE1CB-A60B-491B-BEB2-38BDD667578B}"/>
              </a:ext>
            </a:extLst>
          </p:cNvPr>
          <p:cNvCxnSpPr/>
          <p:nvPr userDrawn="1"/>
        </p:nvCxnSpPr>
        <p:spPr bwMode="auto">
          <a:xfrm>
            <a:off x="11628573" y="1231699"/>
            <a:ext cx="0" cy="493200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33">
            <a:extLst>
              <a:ext uri="{FF2B5EF4-FFF2-40B4-BE49-F238E27FC236}">
                <a16:creationId xmlns:a16="http://schemas.microsoft.com/office/drawing/2014/main" id="{04ACAE25-2F5F-40C9-BB0D-B2ECD329D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54290" y="5937119"/>
            <a:ext cx="288000" cy="273100"/>
          </a:xfrm>
          <a:prstGeom prst="rect">
            <a:avLst/>
          </a:prstGeom>
        </p:spPr>
      </p:pic>
      <p:sp>
        <p:nvSpPr>
          <p:cNvPr id="44" name="CasellaDiTesto 34">
            <a:extLst>
              <a:ext uri="{FF2B5EF4-FFF2-40B4-BE49-F238E27FC236}">
                <a16:creationId xmlns:a16="http://schemas.microsoft.com/office/drawing/2014/main" id="{0974294F-5E9A-4377-B322-DC47B431D5DA}"/>
              </a:ext>
            </a:extLst>
          </p:cNvPr>
          <p:cNvSpPr txBox="1"/>
          <p:nvPr userDrawn="1"/>
        </p:nvSpPr>
        <p:spPr bwMode="auto">
          <a:xfrm>
            <a:off x="9740872" y="5929715"/>
            <a:ext cx="1865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charset="0"/>
              </a:rPr>
              <a:t>Cantieri di innovazione</a:t>
            </a:r>
          </a:p>
        </p:txBody>
      </p:sp>
      <p:sp>
        <p:nvSpPr>
          <p:cNvPr id="45" name="CasellaDiTesto 38">
            <a:extLst>
              <a:ext uri="{FF2B5EF4-FFF2-40B4-BE49-F238E27FC236}">
                <a16:creationId xmlns:a16="http://schemas.microsoft.com/office/drawing/2014/main" id="{48B85082-BB3B-4315-B853-E856E726747B}"/>
              </a:ext>
            </a:extLst>
          </p:cNvPr>
          <p:cNvSpPr txBox="1"/>
          <p:nvPr userDrawn="1"/>
        </p:nvSpPr>
        <p:spPr>
          <a:xfrm>
            <a:off x="874835" y="6332054"/>
            <a:ext cx="848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+mj-lt"/>
              </a:rPr>
              <a:t>N. </a:t>
            </a:r>
            <a:r>
              <a:rPr lang="it-IT" sz="1200" dirty="0">
                <a:solidFill>
                  <a:schemeClr val="bg1"/>
                </a:solidFill>
                <a:latin typeface="+mj-lt"/>
              </a:rPr>
              <a:t>risposte complete = 112</a:t>
            </a:r>
          </a:p>
          <a:p>
            <a:r>
              <a:rPr lang="it-IT" sz="1200" dirty="0">
                <a:solidFill>
                  <a:schemeClr val="bg1"/>
                </a:solidFill>
                <a:latin typeface="+mj-lt"/>
              </a:rPr>
              <a:t>% di risposta = 84,21%</a:t>
            </a:r>
          </a:p>
        </p:txBody>
      </p:sp>
    </p:spTree>
    <p:extLst>
      <p:ext uri="{BB962C8B-B14F-4D97-AF65-F5344CB8AC3E}">
        <p14:creationId xmlns:p14="http://schemas.microsoft.com/office/powerpoint/2010/main" val="420184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09367" y="3711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86A7-F622-4500-9557-86B00E7818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35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8" r:id="rId3"/>
    <p:sldLayoutId id="2147483662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3" r:id="rId17"/>
    <p:sldLayoutId id="214748368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A66AC"/>
                </a:solidFill>
              </a:rPr>
              <a:pPr defTabSz="457200"/>
              <a:t>‹#›</a:t>
            </a:fld>
            <a:endParaRPr lang="en-US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5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it-IT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benessere organizzativo della CCIAA </a:t>
            </a:r>
            <a:br>
              <a:rPr lang="it-IT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Brescia: risultati dell’indagine 2023</a:t>
            </a:r>
            <a:endParaRPr lang="it-IT" sz="20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609146"/>
          </a:xfrm>
        </p:spPr>
        <p:txBody>
          <a:bodyPr>
            <a:no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Brescia, 31 gennaio 2024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810001" y="5889993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66AC"/>
              </a:buClr>
            </a:pPr>
            <a:r>
              <a:rPr lang="it-IT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Giovanni Valotti, Giorgio Giacomelli, Francesco Vidé</a:t>
            </a:r>
          </a:p>
        </p:txBody>
      </p:sp>
    </p:spTree>
    <p:extLst>
      <p:ext uri="{BB962C8B-B14F-4D97-AF65-F5344CB8AC3E}">
        <p14:creationId xmlns:p14="http://schemas.microsoft.com/office/powerpoint/2010/main" val="181491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ruoli organizzativi e i compiti lavorativi nella Camera sono chiari e ben definiti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86A7-F622-4500-9557-86B00E7818E8}" type="slidenum">
              <a:rPr lang="it-IT" smtClean="0"/>
              <a:t>10</a:t>
            </a:fld>
            <a:endParaRPr lang="it-I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FC476-73E5-4CC1-9BD3-7FC8C30C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A53645B-8BD9-9AD7-177D-E6C87A5C5EB8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DA07BA8-4C41-D63A-DE2F-F8FCAB6840BB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67,0% (56,6% nel 2020)</a:t>
            </a:r>
          </a:p>
        </p:txBody>
      </p:sp>
      <p:pic>
        <p:nvPicPr>
          <p:cNvPr id="7" name="Immagine 6" descr="Increase ">
            <a:extLst>
              <a:ext uri="{FF2B5EF4-FFF2-40B4-BE49-F238E27FC236}">
                <a16:creationId xmlns:a16="http://schemas.microsoft.com/office/drawing/2014/main" id="{03479F92-8E07-C7D2-46F5-075E2C04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21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0"/>
          <a:stretch/>
        </p:blipFill>
        <p:spPr>
          <a:xfrm>
            <a:off x="1767466" y="5387940"/>
            <a:ext cx="8313492" cy="8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percezioni sui possibili vantaggi dello </a:t>
            </a:r>
            <a:r>
              <a:rPr lang="it-IT" err="1"/>
              <a:t>smart</a:t>
            </a:r>
            <a:r>
              <a:rPr lang="it-IT"/>
              <a:t> working </a:t>
            </a:r>
            <a:br>
              <a:rPr lang="it-IT"/>
            </a:br>
            <a:r>
              <a:rPr lang="it-IT"/>
              <a:t>(in sintesi)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100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85962"/>
              </p:ext>
            </p:extLst>
          </p:nvPr>
        </p:nvGraphicFramePr>
        <p:xfrm>
          <a:off x="0" y="1447798"/>
          <a:ext cx="2492829" cy="380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829">
                  <a:extLst>
                    <a:ext uri="{9D8B030D-6E8A-4147-A177-3AD203B41FA5}">
                      <a16:colId xmlns:a16="http://schemas.microsoft.com/office/drawing/2014/main" val="1493305318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Risparmio di tempo negli spostamenti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e verso l’ufficio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467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Maggiore flessibilità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533345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Migliore bilanciamento vita-lavoro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310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Migliore qualità complessiva di vita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94856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di tempo da passare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la mia famiglia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7014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Maggiore produttività nel lavoro rispetto alle condizioni ordinarie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81640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Minore stress da lavoro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47912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r>
                        <a:rPr lang="it-IT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 s</a:t>
                      </a: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oddisfazione nel lavoro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247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Maggiore autonomia nel definire priorità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tempi con cui svolgere le attività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98382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Introduzione di nuove attività, innovazioni organizzative o revisione di processi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08655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di responsabilità nelle attività funzionali al raggiungimento dei risultati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1382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Sviluppo di nuove competenze professionali e capacità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8801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C288D0-6482-43EF-A240-ED592F13A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43108"/>
              </p:ext>
            </p:extLst>
          </p:nvPr>
        </p:nvGraphicFramePr>
        <p:xfrm>
          <a:off x="2471059" y="1259558"/>
          <a:ext cx="7324436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6603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2"/>
          <a:stretch/>
        </p:blipFill>
        <p:spPr>
          <a:xfrm>
            <a:off x="1767466" y="5447933"/>
            <a:ext cx="8313492" cy="8064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percezioni sui possibili ostacoli allo </a:t>
            </a:r>
            <a:r>
              <a:rPr lang="it-IT" err="1"/>
              <a:t>smart</a:t>
            </a:r>
            <a:r>
              <a:rPr lang="it-IT"/>
              <a:t> working </a:t>
            </a:r>
            <a:br>
              <a:rPr lang="it-IT"/>
            </a:br>
            <a:r>
              <a:rPr lang="it-IT"/>
              <a:t>(in sintesi)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101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79646"/>
              </p:ext>
            </p:extLst>
          </p:nvPr>
        </p:nvGraphicFramePr>
        <p:xfrm>
          <a:off x="283029" y="1502227"/>
          <a:ext cx="2209800" cy="370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93305318"/>
                    </a:ext>
                  </a:extLst>
                </a:gridCol>
              </a:tblGrid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Isolamento e mancanza di socializzazione con colleghi/e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4674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Limitata comunicazione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all’interno del gruppo di lavoro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533345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Limitata comunicazione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il responsabile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3104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Minore possibilità di influenzare le decisioni dell’ufficio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948564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Difficoltà a separare tempi e spazi del lavoro dalle esigenze famigliari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81640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Trasformazione del contenuto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delle attività svolte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479124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Difficoltà di pianificazione / organizzazione delle attività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2478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Limitata capacità d'uso degli strumenti tecnologici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983828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Mancata disponibilità degli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strumenti tecnologici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086551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Aspetti logistici legati alla tua abitazione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13828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Difficoltà nell’accesso ai programmi gestionali per l’attività lavorativa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8801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A0DC842-5DF2-4CD9-A184-DE390AC4E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793076"/>
              </p:ext>
            </p:extLst>
          </p:nvPr>
        </p:nvGraphicFramePr>
        <p:xfrm>
          <a:off x="2481943" y="1324919"/>
          <a:ext cx="7347854" cy="408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45036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Quando lavoro in modalità agile mi vengono assegnati obiettivi individuali per svolgere le attività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74F41-CE50-4981-B37A-6FAE9675F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8A4E5D0-A334-B552-E5FF-FC312D42F71A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F10D267-C200-CF5E-6749-E839017F7097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53,5% (51,7%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8DC393C6-E807-DA4F-4604-25E6920A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71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Quando lavoro in modalità agile il mio responsabile monitora, attraverso una reportistica periodica, le attività che svolgo e i risultati che raggiungo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103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FD9FA6-C60D-4702-9D14-C0FA2E28B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AA728A9-24DD-21EF-E3BC-9C63DD1E4F15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0C099B8-2B7D-BC45-2C48-A63E68B214EF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74,8% (75,4% nel 2020)</a:t>
            </a:r>
          </a:p>
        </p:txBody>
      </p:sp>
      <p:pic>
        <p:nvPicPr>
          <p:cNvPr id="11" name="Immagine 10" descr="Equal">
            <a:extLst>
              <a:ext uri="{FF2B5EF4-FFF2-40B4-BE49-F238E27FC236}">
                <a16:creationId xmlns:a16="http://schemas.microsoft.com/office/drawing/2014/main" id="{AFDE1096-7A99-6884-0BD7-AB6E4DB3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69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/>
              <a:t>Quando lavoro in modalità agile il mio responsabile mi coinvolge in momenti di confronto verbale per condividere obiettivi e verificarne lo stato di raggiungimento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104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2E1D89-F350-46D2-AAE7-B2D03C186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B8D606E-892F-B64C-C717-D13D12426735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81A3D2-6AE0-2212-7C95-962E02A286C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69,7% (60,6%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2D989050-7B9C-5F89-BB8F-CAD7A318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250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Penso che per lavorare in modalità agile sia necessario definire puntualmente obiettivi e risultati individuali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7A231B-17F5-4791-89E1-4DFEB65DD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C2780FA-71F6-374C-1A1F-C8309216119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80562C2-4FA2-6F0F-A10E-D32C5E93B3E6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65,6% (81,9%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95B7BB66-2333-FE36-48B3-F4922809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92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86A7-F622-4500-9557-86B00E7818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Risultati: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SEZIONE «CANTIERI DI INNOVAZIONE»</a:t>
            </a:r>
          </a:p>
        </p:txBody>
      </p:sp>
      <p:pic>
        <p:nvPicPr>
          <p:cNvPr id="10" name="Picture 2" descr="Worksite Icons - Free SVG &amp; PNG Worksite Images - Noun Project">
            <a:extLst>
              <a:ext uri="{FF2B5EF4-FFF2-40B4-BE49-F238E27FC236}">
                <a16:creationId xmlns:a16="http://schemas.microsoft.com/office/drawing/2014/main" id="{04F4D3C5-AE25-4A68-A9F9-6C94BC38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67" y="280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9BF25B-266D-4EAF-87A8-6C7E82D549C6}"/>
              </a:ext>
            </a:extLst>
          </p:cNvPr>
          <p:cNvCxnSpPr>
            <a:cxnSpLocks/>
          </p:cNvCxnSpPr>
          <p:nvPr/>
        </p:nvCxnSpPr>
        <p:spPr>
          <a:xfrm>
            <a:off x="315686" y="3363682"/>
            <a:ext cx="85561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436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B2288-DADC-49AB-960A-B0D45EB1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20400" cy="634698"/>
          </a:xfrm>
        </p:spPr>
        <p:txBody>
          <a:bodyPr>
            <a:noAutofit/>
          </a:bodyPr>
          <a:lstStyle/>
          <a:p>
            <a:r>
              <a:rPr lang="it-IT" b="0"/>
              <a:t>Quanto hai percepito il cambiamento introdotto dall'Ente nell’ambito del «cantiere di innovazione» dedicato al</a:t>
            </a:r>
            <a:r>
              <a:rPr lang="it-IT"/>
              <a:t> sistema di misurazione e valutazione del contributo lavorativo?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FAF976-403E-46F4-9373-6F3A43C82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239E-E3E1-4214-B481-DA1D719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7ACD849-6EF6-DC5B-0750-E4F12772925B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8163797-97C9-960F-382C-4C9E7E11E7CD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solidFill>
                  <a:schemeClr val="tx1"/>
                </a:solidFill>
                <a:ea typeface="Calibri"/>
                <a:cs typeface="Calibri"/>
              </a:rPr>
              <a:t>25,0%</a:t>
            </a:r>
          </a:p>
        </p:txBody>
      </p:sp>
    </p:spTree>
    <p:extLst>
      <p:ext uri="{BB962C8B-B14F-4D97-AF65-F5344CB8AC3E}">
        <p14:creationId xmlns:p14="http://schemas.microsoft.com/office/powerpoint/2010/main" val="5408209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B2288-DADC-49AB-960A-B0D45EB1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29257" cy="634698"/>
          </a:xfrm>
        </p:spPr>
        <p:txBody>
          <a:bodyPr>
            <a:noAutofit/>
          </a:bodyPr>
          <a:lstStyle/>
          <a:p>
            <a:r>
              <a:rPr lang="it-IT" b="0"/>
              <a:t>Quanto ritieni che sia opportuno proseguire nella direzione intrapresa con il «cantiere di innovazione» dedicato al </a:t>
            </a:r>
            <a:r>
              <a:rPr lang="it-IT"/>
              <a:t>sistema di misurazione e valutazione del contributo lavorativo?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271C92A-F86A-4D47-93FE-2940C85E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239E-E3E1-4214-B481-DA1D719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39EA8DB-A681-2451-7CCC-15DDBACB4FC9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D37FA4D-2E70-093E-EEE3-8CB73A1A1D7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ea typeface="Calibri"/>
                <a:cs typeface="Calibri"/>
              </a:rPr>
              <a:t>70,6%</a:t>
            </a:r>
          </a:p>
        </p:txBody>
      </p:sp>
    </p:spTree>
    <p:extLst>
      <p:ext uri="{BB962C8B-B14F-4D97-AF65-F5344CB8AC3E}">
        <p14:creationId xmlns:p14="http://schemas.microsoft.com/office/powerpoint/2010/main" val="19946734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B2288-DADC-49AB-960A-B0D45EB1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/>
              <a:t>Quanto hai percepito il cambiamento introdotto dall'Ente nell’ambito del «cantiere di innovazione» dedicato alla </a:t>
            </a:r>
            <a:r>
              <a:rPr lang="it-IT"/>
              <a:t>comunicazione?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14A534-4C9C-4374-917F-D1D6DB8C8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239E-E3E1-4214-B481-DA1D719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109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771CB9B-86DF-9B3E-8CFC-0C6106B3934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EA8B3A-3F31-9FBE-70DE-307918395110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solidFill>
                  <a:schemeClr val="tx1"/>
                </a:solidFill>
                <a:ea typeface="Calibri"/>
                <a:cs typeface="Calibri"/>
              </a:rPr>
              <a:t>42,0%</a:t>
            </a:r>
          </a:p>
        </p:txBody>
      </p:sp>
    </p:spTree>
    <p:extLst>
      <p:ext uri="{BB962C8B-B14F-4D97-AF65-F5344CB8AC3E}">
        <p14:creationId xmlns:p14="http://schemas.microsoft.com/office/powerpoint/2010/main" val="184116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Gli obiettivi della Camera sono chiari e ben definiti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86A7-F622-4500-9557-86B00E7818E8}" type="slidenum">
              <a:rPr lang="it-IT" smtClean="0"/>
              <a:t>11</a:t>
            </a:fld>
            <a:endParaRPr lang="it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64315-CF5F-4781-87D9-F8251BCC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B9DAED7-0F20-C898-A676-E9DCD67A6BF8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570DBA3-24FD-A821-6650-98DC32BADC59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73,2% (65,6% nel 2020)</a:t>
            </a:r>
          </a:p>
        </p:txBody>
      </p:sp>
      <p:pic>
        <p:nvPicPr>
          <p:cNvPr id="9" name="Immagine 8" descr="Increase ">
            <a:extLst>
              <a:ext uri="{FF2B5EF4-FFF2-40B4-BE49-F238E27FC236}">
                <a16:creationId xmlns:a16="http://schemas.microsoft.com/office/drawing/2014/main" id="{0322E01B-EB4D-229D-7400-53D10C98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38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B2288-DADC-49AB-960A-B0D45EB1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/>
              <a:t>Quanto ritieni che sia opportuno proseguire nella direzione intrapresa con il «cantiere di innovazione» dedicato alla </a:t>
            </a:r>
            <a:r>
              <a:rPr lang="it-IT"/>
              <a:t>comunicazione?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376347-29EF-4158-87FC-7B2D3BFBE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239E-E3E1-4214-B481-DA1D719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ACD0E52-6B00-01DA-275D-7576091A9151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E852BC9-7BB3-7568-3533-AEA17F9F0AD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ea typeface="Calibri"/>
                <a:cs typeface="Calibri"/>
              </a:rPr>
              <a:t>79,5%</a:t>
            </a:r>
          </a:p>
        </p:txBody>
      </p:sp>
    </p:spTree>
    <p:extLst>
      <p:ext uri="{BB962C8B-B14F-4D97-AF65-F5344CB8AC3E}">
        <p14:creationId xmlns:p14="http://schemas.microsoft.com/office/powerpoint/2010/main" val="14250500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B2288-DADC-49AB-960A-B0D45EB1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/>
              <a:t>Quanto hai percepito il cambiamento introdotto dall'Ente nell’ambito del «cantiere di innovazione» dedicato all'</a:t>
            </a:r>
            <a:r>
              <a:rPr lang="it-IT"/>
              <a:t>integrazione interna </a:t>
            </a:r>
            <a:r>
              <a:rPr lang="it-IT" b="0"/>
              <a:t>(ad esempio, tra diverse Aree)?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CE322DB-2271-460D-B8B4-FF33D2064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239E-E3E1-4214-B481-DA1D719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F941E92-5453-AD12-DACB-2B09B6B9615B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4C5AB0-1BCB-93D6-FB5D-E2E0408C1C2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solidFill>
                  <a:schemeClr val="tx1"/>
                </a:solidFill>
                <a:ea typeface="Calibri"/>
                <a:cs typeface="Calibri"/>
              </a:rPr>
              <a:t>26,8%</a:t>
            </a:r>
          </a:p>
        </p:txBody>
      </p:sp>
    </p:spTree>
    <p:extLst>
      <p:ext uri="{BB962C8B-B14F-4D97-AF65-F5344CB8AC3E}">
        <p14:creationId xmlns:p14="http://schemas.microsoft.com/office/powerpoint/2010/main" val="22289159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B2288-DADC-49AB-960A-B0D45EB1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20400" cy="634698"/>
          </a:xfrm>
        </p:spPr>
        <p:txBody>
          <a:bodyPr>
            <a:noAutofit/>
          </a:bodyPr>
          <a:lstStyle/>
          <a:p>
            <a:r>
              <a:rPr lang="it-IT" b="0"/>
              <a:t>Quanto ritieni che sia opportuno proseguire nella direzione intrapresa con il «cantiere di innovazione» dedicato all'</a:t>
            </a:r>
            <a:r>
              <a:rPr lang="it-IT"/>
              <a:t>integrazione interna </a:t>
            </a:r>
            <a:r>
              <a:rPr lang="it-IT" b="0"/>
              <a:t>(ad esempio, tra diverse Aree)?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AEF42CB-5D5A-4DD5-B25C-A0268BB15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2239E-E3E1-4214-B481-DA1D719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dirty="0" smtClean="0"/>
              <a:pPr>
                <a:lnSpc>
                  <a:spcPct val="80000"/>
                </a:lnSpc>
                <a:spcBef>
                  <a:spcPct val="0"/>
                </a:spcBef>
              </a:pPr>
              <a:t>112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CE85276-5617-3126-B1BA-AEF4E01869B9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EAC860E-519F-1B3E-2DAF-3BFCB9A99B31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ea typeface="Calibri"/>
                <a:cs typeface="Calibri"/>
              </a:rPr>
              <a:t>70,5%</a:t>
            </a:r>
          </a:p>
        </p:txBody>
      </p:sp>
    </p:spTree>
    <p:extLst>
      <p:ext uri="{BB962C8B-B14F-4D97-AF65-F5344CB8AC3E}">
        <p14:creationId xmlns:p14="http://schemas.microsoft.com/office/powerpoint/2010/main" val="23793376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86A7-F622-4500-9557-86B00E7818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4400" dirty="0">
                <a:solidFill>
                  <a:prstClr val="white"/>
                </a:solidFill>
                <a:latin typeface="Bahnschrift Light" panose="020B0502040204020203" pitchFamily="34" charset="0"/>
              </a:rPr>
              <a:t>SINTESI DEI RISULTATI E TREND 2020-2023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Picture 2" descr="Notebook - Free education icons">
            <a:extLst>
              <a:ext uri="{FF2B5EF4-FFF2-40B4-BE49-F238E27FC236}">
                <a16:creationId xmlns:a16="http://schemas.microsoft.com/office/drawing/2014/main" id="{4A3325B1-DDB8-4AF0-BEA2-FF6A9930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14" y="28069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362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114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Una visione di insieme dei risultati</a:t>
            </a:r>
            <a:br>
              <a:rPr lang="it-IT" sz="3200" dirty="0"/>
            </a:br>
            <a:r>
              <a:rPr lang="it-IT" sz="2800" b="0" dirty="0"/>
              <a:t>Organizzazione</a:t>
            </a:r>
            <a:endParaRPr lang="it-IT" sz="3200" b="0" dirty="0"/>
          </a:p>
        </p:txBody>
      </p:sp>
      <p:sp>
        <p:nvSpPr>
          <p:cNvPr id="11" name="Ovale 14">
            <a:extLst>
              <a:ext uri="{FF2B5EF4-FFF2-40B4-BE49-F238E27FC236}">
                <a16:creationId xmlns:a16="http://schemas.microsoft.com/office/drawing/2014/main" id="{EC5EAEFF-9770-4E07-9020-1DCC9D31A4CB}"/>
              </a:ext>
            </a:extLst>
          </p:cNvPr>
          <p:cNvSpPr/>
          <p:nvPr/>
        </p:nvSpPr>
        <p:spPr>
          <a:xfrm>
            <a:off x="903515" y="2934688"/>
            <a:ext cx="2160000" cy="2160000"/>
          </a:xfrm>
          <a:prstGeom prst="ellipse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3">
            <a:extLst>
              <a:ext uri="{FF2B5EF4-FFF2-40B4-BE49-F238E27FC236}">
                <a16:creationId xmlns:a16="http://schemas.microsoft.com/office/drawing/2014/main" id="{E123FCE7-1786-4720-9C6A-A61D81B3FB93}"/>
              </a:ext>
            </a:extLst>
          </p:cNvPr>
          <p:cNvSpPr/>
          <p:nvPr/>
        </p:nvSpPr>
        <p:spPr>
          <a:xfrm>
            <a:off x="1173515" y="3204688"/>
            <a:ext cx="1620000" cy="162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0F57526-184C-4CF9-B3A2-BB9E04865DCA}"/>
              </a:ext>
            </a:extLst>
          </p:cNvPr>
          <p:cNvSpPr/>
          <p:nvPr/>
        </p:nvSpPr>
        <p:spPr>
          <a:xfrm>
            <a:off x="1443515" y="3474688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1">
            <a:extLst>
              <a:ext uri="{FF2B5EF4-FFF2-40B4-BE49-F238E27FC236}">
                <a16:creationId xmlns:a16="http://schemas.microsoft.com/office/drawing/2014/main" id="{8360889A-0730-4813-9CB8-C011094F516F}"/>
              </a:ext>
            </a:extLst>
          </p:cNvPr>
          <p:cNvSpPr/>
          <p:nvPr/>
        </p:nvSpPr>
        <p:spPr>
          <a:xfrm>
            <a:off x="1713515" y="3744688"/>
            <a:ext cx="54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contenuto 5">
            <a:extLst>
              <a:ext uri="{FF2B5EF4-FFF2-40B4-BE49-F238E27FC236}">
                <a16:creationId xmlns:a16="http://schemas.microsoft.com/office/drawing/2014/main" id="{316528CF-0716-4944-AFB4-24F0C6CEFA86}"/>
              </a:ext>
            </a:extLst>
          </p:cNvPr>
          <p:cNvSpPr txBox="1">
            <a:spLocks/>
          </p:cNvSpPr>
          <p:nvPr/>
        </p:nvSpPr>
        <p:spPr>
          <a:xfrm>
            <a:off x="3474677" y="2062888"/>
            <a:ext cx="8118610" cy="3687830"/>
          </a:xfrm>
          <a:prstGeom prst="rect">
            <a:avLst/>
          </a:prstGeom>
          <a:solidFill>
            <a:srgbClr val="1E5FAE">
              <a:alpha val="10196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Strategia</a:t>
            </a:r>
            <a:r>
              <a:rPr lang="it-IT" sz="1600" dirty="0"/>
              <a:t>: incrementa la percezione di chiarezza degli obiettivi, del ruolo ricoperto e dei compiti sul lavoro; permane come ambito di miglioramento la chiarezza della visione dei dirigenti</a:t>
            </a:r>
          </a:p>
          <a:p>
            <a:endParaRPr lang="it-IT" sz="1600" dirty="0"/>
          </a:p>
          <a:p>
            <a:r>
              <a:rPr lang="it-IT" sz="1600" b="1" dirty="0">
                <a:ea typeface="Calibri"/>
                <a:cs typeface="Calibri"/>
              </a:rPr>
              <a:t>Senso di appartenenza</a:t>
            </a:r>
            <a:r>
              <a:rPr lang="it-IT" sz="1600" dirty="0">
                <a:ea typeface="Calibri"/>
                <a:cs typeface="Calibri"/>
              </a:rPr>
              <a:t>: nel complesso si conferma un buon senso di appartenenza, ma si riduce la percezione di identificazione nella Camera e nell’Area di appartenenza (quest’ultima prevalente rispetto all’organizzazione nel suo complesso)</a:t>
            </a:r>
          </a:p>
          <a:p>
            <a:endParaRPr lang="it-IT" sz="1600" dirty="0"/>
          </a:p>
          <a:p>
            <a:r>
              <a:rPr lang="it-IT" sz="1600" b="1" dirty="0">
                <a:ea typeface="Calibri"/>
                <a:cs typeface="Calibri"/>
              </a:rPr>
              <a:t>Apertura all'innovazione</a:t>
            </a:r>
            <a:r>
              <a:rPr lang="it-IT" sz="1600" dirty="0">
                <a:ea typeface="Calibri"/>
                <a:cs typeface="Calibri"/>
              </a:rPr>
              <a:t>: i dipendenti continuano a ritenere l’organizzazione aperta a orientamento ad utenza e innovazione tecnologica; aumentano in modo significativo le percezioni relative alla dimensione organizzativa (miglioramento di processi e organizzazione del lavoro) e HR (introduzione di nuove professionalità e sviluppo delle competenze)</a:t>
            </a:r>
            <a:endParaRPr lang="it-IT" sz="1600" dirty="0"/>
          </a:p>
        </p:txBody>
      </p:sp>
      <p:cxnSp>
        <p:nvCxnSpPr>
          <p:cNvPr id="16" name="Connettore diritto 17">
            <a:extLst>
              <a:ext uri="{FF2B5EF4-FFF2-40B4-BE49-F238E27FC236}">
                <a16:creationId xmlns:a16="http://schemas.microsoft.com/office/drawing/2014/main" id="{5FCEABD0-3AA2-4168-9093-FA07E5979FD3}"/>
              </a:ext>
            </a:extLst>
          </p:cNvPr>
          <p:cNvCxnSpPr>
            <a:cxnSpLocks/>
          </p:cNvCxnSpPr>
          <p:nvPr/>
        </p:nvCxnSpPr>
        <p:spPr>
          <a:xfrm flipV="1">
            <a:off x="2269533" y="1847603"/>
            <a:ext cx="1071580" cy="1070093"/>
          </a:xfrm>
          <a:prstGeom prst="line">
            <a:avLst/>
          </a:prstGeom>
          <a:ln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8">
            <a:extLst>
              <a:ext uri="{FF2B5EF4-FFF2-40B4-BE49-F238E27FC236}">
                <a16:creationId xmlns:a16="http://schemas.microsoft.com/office/drawing/2014/main" id="{B8072D73-EA11-4437-880E-BA3BE0DDAF89}"/>
              </a:ext>
            </a:extLst>
          </p:cNvPr>
          <p:cNvSpPr/>
          <p:nvPr/>
        </p:nvSpPr>
        <p:spPr>
          <a:xfrm>
            <a:off x="3474677" y="1661602"/>
            <a:ext cx="8118610" cy="350231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ORGANIZZAZIONE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4455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115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Una visione di insieme dei risultati</a:t>
            </a:r>
            <a:br>
              <a:rPr lang="it-IT" sz="3200" dirty="0"/>
            </a:br>
            <a:r>
              <a:rPr lang="it-IT" sz="2800" b="0" dirty="0"/>
              <a:t>Integrazione</a:t>
            </a:r>
            <a:endParaRPr lang="it-IT" sz="3200" b="0" dirty="0"/>
          </a:p>
        </p:txBody>
      </p:sp>
      <p:sp>
        <p:nvSpPr>
          <p:cNvPr id="18" name="Ovale 14">
            <a:extLst>
              <a:ext uri="{FF2B5EF4-FFF2-40B4-BE49-F238E27FC236}">
                <a16:creationId xmlns:a16="http://schemas.microsoft.com/office/drawing/2014/main" id="{E1722440-DBE3-4897-9955-AF4D25E058B3}"/>
              </a:ext>
            </a:extLst>
          </p:cNvPr>
          <p:cNvSpPr/>
          <p:nvPr/>
        </p:nvSpPr>
        <p:spPr>
          <a:xfrm>
            <a:off x="911040" y="2934686"/>
            <a:ext cx="2160000" cy="21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3">
            <a:extLst>
              <a:ext uri="{FF2B5EF4-FFF2-40B4-BE49-F238E27FC236}">
                <a16:creationId xmlns:a16="http://schemas.microsoft.com/office/drawing/2014/main" id="{7AB7C467-1760-49B3-A503-70D707D3DA5E}"/>
              </a:ext>
            </a:extLst>
          </p:cNvPr>
          <p:cNvSpPr/>
          <p:nvPr/>
        </p:nvSpPr>
        <p:spPr>
          <a:xfrm>
            <a:off x="1181040" y="3204686"/>
            <a:ext cx="1620000" cy="1620000"/>
          </a:xfrm>
          <a:prstGeom prst="ellipse">
            <a:avLst/>
          </a:prstGeom>
          <a:solidFill>
            <a:srgbClr val="1E5FAE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2">
            <a:extLst>
              <a:ext uri="{FF2B5EF4-FFF2-40B4-BE49-F238E27FC236}">
                <a16:creationId xmlns:a16="http://schemas.microsoft.com/office/drawing/2014/main" id="{E2407E90-A488-4E58-8647-EF7ED91BC772}"/>
              </a:ext>
            </a:extLst>
          </p:cNvPr>
          <p:cNvSpPr/>
          <p:nvPr/>
        </p:nvSpPr>
        <p:spPr>
          <a:xfrm>
            <a:off x="1451040" y="3474686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11">
            <a:extLst>
              <a:ext uri="{FF2B5EF4-FFF2-40B4-BE49-F238E27FC236}">
                <a16:creationId xmlns:a16="http://schemas.microsoft.com/office/drawing/2014/main" id="{1526120D-BBED-453A-A50D-6D25BCAE497B}"/>
              </a:ext>
            </a:extLst>
          </p:cNvPr>
          <p:cNvSpPr/>
          <p:nvPr/>
        </p:nvSpPr>
        <p:spPr>
          <a:xfrm>
            <a:off x="1721040" y="3744686"/>
            <a:ext cx="54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egnaposto contenuto 5">
            <a:extLst>
              <a:ext uri="{FF2B5EF4-FFF2-40B4-BE49-F238E27FC236}">
                <a16:creationId xmlns:a16="http://schemas.microsoft.com/office/drawing/2014/main" id="{16BAC594-056B-4E5F-B102-C9732CE7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201" y="2062886"/>
            <a:ext cx="8089313" cy="3687830"/>
          </a:xfrm>
          <a:solidFill>
            <a:srgbClr val="1E5FAE">
              <a:alpha val="10196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it-IT" sz="1600" b="1" dirty="0"/>
              <a:t>Comunicazione</a:t>
            </a:r>
            <a:r>
              <a:rPr lang="it-IT" sz="1600" dirty="0"/>
              <a:t>: migliora la comunicazione interna sia livello organizzativo sia (leggermente) a livello inter-settoriale; si conferma e rafforza la percezione di una buona comunicazione all’interno dei singoli gruppi di lavoro. </a:t>
            </a:r>
          </a:p>
          <a:p>
            <a:endParaRPr lang="it-IT" sz="1600" dirty="0"/>
          </a:p>
          <a:p>
            <a:r>
              <a:rPr lang="it-IT" sz="1600" b="1" dirty="0"/>
              <a:t>Coordinamento</a:t>
            </a:r>
            <a:r>
              <a:rPr lang="it-IT" sz="1600" dirty="0"/>
              <a:t>: si conferma e rafforza la collaborazione all’interno dell’Area di appartenenza; meno dipendenti </a:t>
            </a:r>
            <a:r>
              <a:rPr lang="it-IT" sz="1600" dirty="0">
                <a:ea typeface="Calibri"/>
                <a:cs typeface="Calibri"/>
              </a:rPr>
              <a:t>collaborano tra Aree (anche perché ne riconoscono meno l’esigenza) ma più dipendenti riconoscono miglior coordinamento inter-dipartimentale.</a:t>
            </a:r>
          </a:p>
          <a:p>
            <a:endParaRPr lang="it-IT" sz="1600" dirty="0">
              <a:ea typeface="Calibri"/>
              <a:cs typeface="Calibri"/>
            </a:endParaRPr>
          </a:p>
          <a:p>
            <a:r>
              <a:rPr lang="it-IT" sz="1600" b="1" dirty="0">
                <a:ea typeface="Calibri"/>
                <a:cs typeface="Calibri"/>
              </a:rPr>
              <a:t>Equità</a:t>
            </a:r>
            <a:r>
              <a:rPr lang="it-IT" sz="1600" dirty="0">
                <a:ea typeface="Calibri"/>
                <a:cs typeface="Calibri"/>
              </a:rPr>
              <a:t>: si conferma la percezione di equità di trattamento da parte del responsabile, meno da parte dell’organizzazione (anche se in aumento netto rispetto al 2020).</a:t>
            </a:r>
          </a:p>
        </p:txBody>
      </p:sp>
      <p:cxnSp>
        <p:nvCxnSpPr>
          <p:cNvPr id="23" name="Connettore diritto 17">
            <a:extLst>
              <a:ext uri="{FF2B5EF4-FFF2-40B4-BE49-F238E27FC236}">
                <a16:creationId xmlns:a16="http://schemas.microsoft.com/office/drawing/2014/main" id="{8BED2513-6463-4C32-9422-19E7546FA71F}"/>
              </a:ext>
            </a:extLst>
          </p:cNvPr>
          <p:cNvCxnSpPr>
            <a:cxnSpLocks/>
          </p:cNvCxnSpPr>
          <p:nvPr/>
        </p:nvCxnSpPr>
        <p:spPr>
          <a:xfrm flipV="1">
            <a:off x="2489846" y="1836715"/>
            <a:ext cx="851194" cy="1367971"/>
          </a:xfrm>
          <a:prstGeom prst="line">
            <a:avLst/>
          </a:prstGeom>
          <a:ln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18">
            <a:extLst>
              <a:ext uri="{FF2B5EF4-FFF2-40B4-BE49-F238E27FC236}">
                <a16:creationId xmlns:a16="http://schemas.microsoft.com/office/drawing/2014/main" id="{3E1F9E1E-26BD-434D-B791-EFD3F5EBCE08}"/>
              </a:ext>
            </a:extLst>
          </p:cNvPr>
          <p:cNvSpPr/>
          <p:nvPr/>
        </p:nvSpPr>
        <p:spPr>
          <a:xfrm>
            <a:off x="3482201" y="1661600"/>
            <a:ext cx="8089313" cy="350231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INTEGRAZIONE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62327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116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Una visione di insieme dei risultati</a:t>
            </a:r>
            <a:br>
              <a:rPr lang="it-IT" sz="3200" dirty="0"/>
            </a:br>
            <a:r>
              <a:rPr lang="it-IT" sz="2800" b="0" dirty="0"/>
              <a:t>Lavoro</a:t>
            </a:r>
            <a:endParaRPr lang="it-IT" sz="3200" b="0" dirty="0"/>
          </a:p>
        </p:txBody>
      </p:sp>
      <p:sp>
        <p:nvSpPr>
          <p:cNvPr id="13" name="Ovale 14">
            <a:extLst>
              <a:ext uri="{FF2B5EF4-FFF2-40B4-BE49-F238E27FC236}">
                <a16:creationId xmlns:a16="http://schemas.microsoft.com/office/drawing/2014/main" id="{0944AEBD-40DA-4B66-9B23-42F85FA32B33}"/>
              </a:ext>
            </a:extLst>
          </p:cNvPr>
          <p:cNvSpPr/>
          <p:nvPr/>
        </p:nvSpPr>
        <p:spPr>
          <a:xfrm>
            <a:off x="911043" y="2934688"/>
            <a:ext cx="2160000" cy="21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5BC12D2-7FFB-4C63-A259-5A833C0EE43E}"/>
              </a:ext>
            </a:extLst>
          </p:cNvPr>
          <p:cNvSpPr/>
          <p:nvPr/>
        </p:nvSpPr>
        <p:spPr>
          <a:xfrm>
            <a:off x="1181043" y="3204688"/>
            <a:ext cx="1620000" cy="1620000"/>
          </a:xfrm>
          <a:prstGeom prst="ellipse">
            <a:avLst/>
          </a:prstGeom>
          <a:solidFill>
            <a:schemeClr val="bg1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2">
            <a:extLst>
              <a:ext uri="{FF2B5EF4-FFF2-40B4-BE49-F238E27FC236}">
                <a16:creationId xmlns:a16="http://schemas.microsoft.com/office/drawing/2014/main" id="{87F74693-74D6-46A6-B184-A33233486A18}"/>
              </a:ext>
            </a:extLst>
          </p:cNvPr>
          <p:cNvSpPr/>
          <p:nvPr/>
        </p:nvSpPr>
        <p:spPr>
          <a:xfrm>
            <a:off x="1451043" y="3474688"/>
            <a:ext cx="1080000" cy="1080000"/>
          </a:xfrm>
          <a:prstGeom prst="ellipse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1">
            <a:extLst>
              <a:ext uri="{FF2B5EF4-FFF2-40B4-BE49-F238E27FC236}">
                <a16:creationId xmlns:a16="http://schemas.microsoft.com/office/drawing/2014/main" id="{23128A45-84C5-4737-B4EE-461D4DCC5A5C}"/>
              </a:ext>
            </a:extLst>
          </p:cNvPr>
          <p:cNvSpPr/>
          <p:nvPr/>
        </p:nvSpPr>
        <p:spPr>
          <a:xfrm>
            <a:off x="1721043" y="3744688"/>
            <a:ext cx="54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gnaposto contenuto 5">
            <a:extLst>
              <a:ext uri="{FF2B5EF4-FFF2-40B4-BE49-F238E27FC236}">
                <a16:creationId xmlns:a16="http://schemas.microsoft.com/office/drawing/2014/main" id="{80413151-D5DF-4F5E-9820-982491BD0FA1}"/>
              </a:ext>
            </a:extLst>
          </p:cNvPr>
          <p:cNvSpPr txBox="1">
            <a:spLocks/>
          </p:cNvSpPr>
          <p:nvPr/>
        </p:nvSpPr>
        <p:spPr>
          <a:xfrm>
            <a:off x="3482204" y="2062888"/>
            <a:ext cx="8100195" cy="3687830"/>
          </a:xfrm>
          <a:prstGeom prst="rect">
            <a:avLst/>
          </a:prstGeom>
          <a:solidFill>
            <a:srgbClr val="1E5FAE">
              <a:alpha val="10196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ea typeface="Calibri"/>
                <a:cs typeface="Calibri"/>
              </a:rPr>
              <a:t>Autonomia</a:t>
            </a:r>
            <a:r>
              <a:rPr lang="it-IT" sz="1600" dirty="0">
                <a:ea typeface="Calibri"/>
                <a:cs typeface="Calibri"/>
              </a:rPr>
              <a:t>: si percepisce un maggiore coinvolgimento nelle decisioni lavorative e nella definizione di obiettivi (su cui si riconosce poco margine di modifica); incrementa flessibilità nella scelta di modalità e soprattutto tempi di lavoro; si conferma disponibilità ad assumere maggiori responsabilità.</a:t>
            </a:r>
          </a:p>
          <a:p>
            <a:endParaRPr lang="it-IT" sz="1600" dirty="0">
              <a:ea typeface="Calibri"/>
              <a:cs typeface="Calibri"/>
            </a:endParaRPr>
          </a:p>
          <a:p>
            <a:r>
              <a:rPr lang="it-IT" sz="1600" b="1" dirty="0">
                <a:ea typeface="Calibri"/>
                <a:cs typeface="Calibri"/>
              </a:rPr>
              <a:t>Percezioni su lavoro</a:t>
            </a:r>
            <a:r>
              <a:rPr lang="it-IT" sz="1600" dirty="0">
                <a:ea typeface="Calibri"/>
                <a:cs typeface="Calibri"/>
              </a:rPr>
              <a:t>: si conferma interesse dei dipendenti per contenuti di lavoro, consapevolezza dell’ impatto esterno generato e (anche se in riduzione) soddisfazione verso quello che Camera realizza; aumenta senso di realizzazione, sostenibilità del lavoro e soddisfazione.</a:t>
            </a:r>
            <a:endParaRPr lang="en-US" sz="1600" dirty="0"/>
          </a:p>
        </p:txBody>
      </p:sp>
      <p:cxnSp>
        <p:nvCxnSpPr>
          <p:cNvPr id="25" name="Connettore diritto 17">
            <a:extLst>
              <a:ext uri="{FF2B5EF4-FFF2-40B4-BE49-F238E27FC236}">
                <a16:creationId xmlns:a16="http://schemas.microsoft.com/office/drawing/2014/main" id="{5AC9CEB9-D96D-43B6-9109-2DDF37C73BA6}"/>
              </a:ext>
            </a:extLst>
          </p:cNvPr>
          <p:cNvCxnSpPr>
            <a:cxnSpLocks/>
          </p:cNvCxnSpPr>
          <p:nvPr/>
        </p:nvCxnSpPr>
        <p:spPr>
          <a:xfrm flipV="1">
            <a:off x="2489849" y="1836717"/>
            <a:ext cx="851194" cy="1367971"/>
          </a:xfrm>
          <a:prstGeom prst="line">
            <a:avLst/>
          </a:prstGeom>
          <a:ln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18">
            <a:extLst>
              <a:ext uri="{FF2B5EF4-FFF2-40B4-BE49-F238E27FC236}">
                <a16:creationId xmlns:a16="http://schemas.microsoft.com/office/drawing/2014/main" id="{7C8E130F-0F25-430E-BB38-99DD380D1A51}"/>
              </a:ext>
            </a:extLst>
          </p:cNvPr>
          <p:cNvSpPr/>
          <p:nvPr/>
        </p:nvSpPr>
        <p:spPr>
          <a:xfrm>
            <a:off x="3482204" y="1661602"/>
            <a:ext cx="8100195" cy="350231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LAVORO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0878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117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Una visione di insieme dei risultati</a:t>
            </a:r>
            <a:br>
              <a:rPr lang="it-IT" sz="3200" dirty="0"/>
            </a:br>
            <a:r>
              <a:rPr lang="it-IT" sz="2800" b="0" dirty="0"/>
              <a:t>Persone</a:t>
            </a:r>
            <a:endParaRPr lang="it-IT" sz="3200" b="0" dirty="0"/>
          </a:p>
        </p:txBody>
      </p:sp>
      <p:sp>
        <p:nvSpPr>
          <p:cNvPr id="11" name="Ovale 14">
            <a:extLst>
              <a:ext uri="{FF2B5EF4-FFF2-40B4-BE49-F238E27FC236}">
                <a16:creationId xmlns:a16="http://schemas.microsoft.com/office/drawing/2014/main" id="{2EC43589-FCAF-4830-A396-ED4D9C74E8F1}"/>
              </a:ext>
            </a:extLst>
          </p:cNvPr>
          <p:cNvSpPr/>
          <p:nvPr/>
        </p:nvSpPr>
        <p:spPr>
          <a:xfrm>
            <a:off x="911047" y="2934687"/>
            <a:ext cx="2160000" cy="21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3">
            <a:extLst>
              <a:ext uri="{FF2B5EF4-FFF2-40B4-BE49-F238E27FC236}">
                <a16:creationId xmlns:a16="http://schemas.microsoft.com/office/drawing/2014/main" id="{ED102532-9B10-4C0B-A95B-47DDC90294FB}"/>
              </a:ext>
            </a:extLst>
          </p:cNvPr>
          <p:cNvSpPr/>
          <p:nvPr/>
        </p:nvSpPr>
        <p:spPr>
          <a:xfrm>
            <a:off x="1181047" y="3204687"/>
            <a:ext cx="1620000" cy="1620000"/>
          </a:xfrm>
          <a:prstGeom prst="ellipse">
            <a:avLst/>
          </a:prstGeom>
          <a:solidFill>
            <a:schemeClr val="bg1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2">
            <a:extLst>
              <a:ext uri="{FF2B5EF4-FFF2-40B4-BE49-F238E27FC236}">
                <a16:creationId xmlns:a16="http://schemas.microsoft.com/office/drawing/2014/main" id="{0794E88D-6C40-49F8-A6C3-20C9B1E22CF5}"/>
              </a:ext>
            </a:extLst>
          </p:cNvPr>
          <p:cNvSpPr/>
          <p:nvPr/>
        </p:nvSpPr>
        <p:spPr>
          <a:xfrm>
            <a:off x="1451047" y="3474687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1">
            <a:extLst>
              <a:ext uri="{FF2B5EF4-FFF2-40B4-BE49-F238E27FC236}">
                <a16:creationId xmlns:a16="http://schemas.microsoft.com/office/drawing/2014/main" id="{CF59DB77-49A2-44F3-BCBE-4857FA73FA4D}"/>
              </a:ext>
            </a:extLst>
          </p:cNvPr>
          <p:cNvSpPr/>
          <p:nvPr/>
        </p:nvSpPr>
        <p:spPr>
          <a:xfrm>
            <a:off x="1721047" y="3744687"/>
            <a:ext cx="540000" cy="540000"/>
          </a:xfrm>
          <a:prstGeom prst="ellipse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B38EA68F-6347-4EB9-8A5B-1E66CA91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208" y="2062886"/>
            <a:ext cx="8089305" cy="4098427"/>
          </a:xfrm>
          <a:solidFill>
            <a:srgbClr val="1E5FAE">
              <a:alpha val="10196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it-IT" sz="1600" b="1" dirty="0"/>
              <a:t>Dotazione quanti-qualitativa</a:t>
            </a:r>
            <a:r>
              <a:rPr lang="it-IT" sz="1600" dirty="0"/>
              <a:t>: si ritiene molto più adeguata la dotazione strumentale della Camera; migliora anche la percezione di adeguatezza delle competenze possedute dal personale e della dotazione organica che, tuttavia, viene ancora considerata insufficiente.</a:t>
            </a:r>
          </a:p>
          <a:p>
            <a:r>
              <a:rPr lang="it-IT" sz="1600" b="1" dirty="0"/>
              <a:t>Valutazione</a:t>
            </a:r>
            <a:r>
              <a:rPr lang="it-IT" sz="1600" dirty="0"/>
              <a:t>: incrementa la percezione di trasparenza su oggetto e criteri di valutazione; migliora in modo rilevante il legame percepito tra impegno del singolo e valutazione (anche se la maggior parte dei rispondenti esprime un giudizio negativo e richiede riconoscimenti non monetari)</a:t>
            </a:r>
          </a:p>
          <a:p>
            <a:r>
              <a:rPr lang="it-IT" sz="1600" b="1" dirty="0">
                <a:ea typeface="Calibri"/>
                <a:cs typeface="Calibri"/>
              </a:rPr>
              <a:t>Crescita e sviluppo</a:t>
            </a:r>
            <a:r>
              <a:rPr lang="it-IT" sz="1600" dirty="0">
                <a:ea typeface="Calibri"/>
                <a:cs typeface="Calibri"/>
              </a:rPr>
              <a:t>: migliorano le percezioni sulle opportunità di formazione e (in misura inferiore) carriera offerte dalla Camera; i dipendenti si sentono maggiormente al posto giusto con minore necessità di fare cose nuove o aggiornare competenze</a:t>
            </a:r>
          </a:p>
          <a:p>
            <a:r>
              <a:rPr lang="it-IT" sz="1600" b="1" dirty="0">
                <a:ea typeface="Calibri"/>
                <a:cs typeface="Calibri"/>
              </a:rPr>
              <a:t>Smart </a:t>
            </a:r>
            <a:r>
              <a:rPr lang="it-IT" sz="1600" b="1" dirty="0" err="1">
                <a:ea typeface="Calibri"/>
                <a:cs typeface="Calibri"/>
              </a:rPr>
              <a:t>working</a:t>
            </a:r>
            <a:r>
              <a:rPr lang="it-IT" sz="1600" dirty="0">
                <a:ea typeface="Calibri"/>
                <a:cs typeface="Calibri"/>
              </a:rPr>
              <a:t>: si percepiscono maggiormente tutti i possibili vantaggi legati al lavoro agile, con forte attenzione alla qualità del rapporto vita-lavoro e alla flessibilità; 3 dipendenti su quattro ritengono di essere più produttivi; si riducono ostacoli (in particolare, dotazione e competenze tecnologiche, strumenti di pianificazione e gestione) con focus su isolamento e comunicazione</a:t>
            </a:r>
          </a:p>
        </p:txBody>
      </p:sp>
      <p:cxnSp>
        <p:nvCxnSpPr>
          <p:cNvPr id="21" name="Connettore diritto 17">
            <a:extLst>
              <a:ext uri="{FF2B5EF4-FFF2-40B4-BE49-F238E27FC236}">
                <a16:creationId xmlns:a16="http://schemas.microsoft.com/office/drawing/2014/main" id="{FCBB9AC4-712E-4121-9631-2651852319D8}"/>
              </a:ext>
            </a:extLst>
          </p:cNvPr>
          <p:cNvCxnSpPr>
            <a:cxnSpLocks/>
          </p:cNvCxnSpPr>
          <p:nvPr/>
        </p:nvCxnSpPr>
        <p:spPr>
          <a:xfrm flipV="1">
            <a:off x="2489853" y="1836716"/>
            <a:ext cx="851194" cy="1367971"/>
          </a:xfrm>
          <a:prstGeom prst="line">
            <a:avLst/>
          </a:prstGeom>
          <a:ln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18">
            <a:extLst>
              <a:ext uri="{FF2B5EF4-FFF2-40B4-BE49-F238E27FC236}">
                <a16:creationId xmlns:a16="http://schemas.microsoft.com/office/drawing/2014/main" id="{C95A3715-11BA-4525-B6AD-20A0E043ACE6}"/>
              </a:ext>
            </a:extLst>
          </p:cNvPr>
          <p:cNvSpPr/>
          <p:nvPr/>
        </p:nvSpPr>
        <p:spPr>
          <a:xfrm>
            <a:off x="3482208" y="1661601"/>
            <a:ext cx="8089305" cy="350231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PERSONE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2019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ED642-D9A8-4F6B-A255-DFC2626FBD6B}"/>
              </a:ext>
            </a:extLst>
          </p:cNvPr>
          <p:cNvCxnSpPr>
            <a:cxnSpLocks/>
          </p:cNvCxnSpPr>
          <p:nvPr/>
        </p:nvCxnSpPr>
        <p:spPr>
          <a:xfrm flipH="1" flipV="1">
            <a:off x="1245802" y="1485900"/>
            <a:ext cx="0" cy="423493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118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Principali trend</a:t>
            </a:r>
            <a:br>
              <a:rPr lang="it-IT" sz="3200" dirty="0"/>
            </a:br>
            <a:r>
              <a:rPr lang="it-IT" sz="2800" b="0" dirty="0"/>
              <a:t>Che cosa è cambiato tra il 2020 e il 2023?</a:t>
            </a:r>
            <a:endParaRPr lang="it-IT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8327E-7B2B-4F6F-961D-6A69E117EA55}"/>
              </a:ext>
            </a:extLst>
          </p:cNvPr>
          <p:cNvSpPr/>
          <p:nvPr/>
        </p:nvSpPr>
        <p:spPr>
          <a:xfrm>
            <a:off x="1663700" y="1385492"/>
            <a:ext cx="4432300" cy="2132408"/>
          </a:xfrm>
          <a:prstGeom prst="rect">
            <a:avLst/>
          </a:prstGeom>
          <a:pattFill prst="ltDnDiag">
            <a:fgClr>
              <a:srgbClr val="0BB50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83176-2F5C-47BA-BE84-6F0FE7DF0FCC}"/>
              </a:ext>
            </a:extLst>
          </p:cNvPr>
          <p:cNvSpPr/>
          <p:nvPr/>
        </p:nvSpPr>
        <p:spPr>
          <a:xfrm>
            <a:off x="1663700" y="3517900"/>
            <a:ext cx="4432300" cy="2132408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B2693-A3C2-4005-9DA3-1676B2D9743E}"/>
              </a:ext>
            </a:extLst>
          </p:cNvPr>
          <p:cNvSpPr/>
          <p:nvPr/>
        </p:nvSpPr>
        <p:spPr>
          <a:xfrm>
            <a:off x="6096000" y="3517900"/>
            <a:ext cx="4432300" cy="2132408"/>
          </a:xfrm>
          <a:prstGeom prst="rect">
            <a:avLst/>
          </a:prstGeom>
          <a:pattFill prst="ltDn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84DC8-163B-490F-A6EF-8AF52F5E3564}"/>
              </a:ext>
            </a:extLst>
          </p:cNvPr>
          <p:cNvSpPr/>
          <p:nvPr/>
        </p:nvSpPr>
        <p:spPr>
          <a:xfrm>
            <a:off x="6096000" y="1385492"/>
            <a:ext cx="4432300" cy="2132408"/>
          </a:xfrm>
          <a:prstGeom prst="rect">
            <a:avLst/>
          </a:prstGeom>
          <a:pattFill prst="ltDn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B52570-28BF-4CC2-BF1D-282F873636E5}"/>
              </a:ext>
            </a:extLst>
          </p:cNvPr>
          <p:cNvCxnSpPr/>
          <p:nvPr/>
        </p:nvCxnSpPr>
        <p:spPr>
          <a:xfrm>
            <a:off x="1663700" y="5905500"/>
            <a:ext cx="88646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33016D-F286-4B71-B885-855837B2230F}"/>
              </a:ext>
            </a:extLst>
          </p:cNvPr>
          <p:cNvSpPr txBox="1"/>
          <p:nvPr/>
        </p:nvSpPr>
        <p:spPr>
          <a:xfrm>
            <a:off x="4498975" y="5720834"/>
            <a:ext cx="3194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-	Valore medio	+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EA1C4-8EBF-41AD-9448-9A2BE9415B58}"/>
              </a:ext>
            </a:extLst>
          </p:cNvPr>
          <p:cNvSpPr txBox="1"/>
          <p:nvPr/>
        </p:nvSpPr>
        <p:spPr>
          <a:xfrm rot="16200000">
            <a:off x="311359" y="3333234"/>
            <a:ext cx="1818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-   Variazione   +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8CBEB-383C-42D0-9408-FA8BA59154C8}"/>
              </a:ext>
            </a:extLst>
          </p:cNvPr>
          <p:cNvSpPr txBox="1"/>
          <p:nvPr/>
        </p:nvSpPr>
        <p:spPr>
          <a:xfrm>
            <a:off x="6921500" y="2278657"/>
            <a:ext cx="283045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Mantenimento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6C4A1-164C-4895-B0B9-03A50BA0EBF0}"/>
              </a:ext>
            </a:extLst>
          </p:cNvPr>
          <p:cNvSpPr txBox="1"/>
          <p:nvPr/>
        </p:nvSpPr>
        <p:spPr>
          <a:xfrm>
            <a:off x="6921500" y="4411065"/>
            <a:ext cx="283045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Presidio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25CC2-A7D4-4862-9DF4-0F8688CEFEA5}"/>
              </a:ext>
            </a:extLst>
          </p:cNvPr>
          <p:cNvSpPr txBox="1"/>
          <p:nvPr/>
        </p:nvSpPr>
        <p:spPr>
          <a:xfrm>
            <a:off x="2526476" y="2267030"/>
            <a:ext cx="283045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8A3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Consolidamento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D3CAD-7215-4FBA-916D-440686544C34}"/>
              </a:ext>
            </a:extLst>
          </p:cNvPr>
          <p:cNvSpPr txBox="1"/>
          <p:nvPr/>
        </p:nvSpPr>
        <p:spPr>
          <a:xfrm>
            <a:off x="2526476" y="4399438"/>
            <a:ext cx="283045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Attenzione</a:t>
            </a:r>
          </a:p>
        </p:txBody>
      </p:sp>
    </p:spTree>
    <p:extLst>
      <p:ext uri="{BB962C8B-B14F-4D97-AF65-F5344CB8AC3E}">
        <p14:creationId xmlns:p14="http://schemas.microsoft.com/office/powerpoint/2010/main" val="20448888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119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Principali trend</a:t>
            </a:r>
            <a:br>
              <a:rPr lang="it-IT" sz="3200" dirty="0"/>
            </a:br>
            <a:r>
              <a:rPr lang="it-IT" sz="2800" b="0" dirty="0"/>
              <a:t>Che cosa è cambiato tra il 2020 e il 2023?</a:t>
            </a:r>
            <a:endParaRPr lang="it-IT" sz="3200" b="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29BE5E6-0671-44ED-BE56-1676726E6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71912"/>
              </p:ext>
            </p:extLst>
          </p:nvPr>
        </p:nvGraphicFramePr>
        <p:xfrm>
          <a:off x="1308100" y="1385492"/>
          <a:ext cx="9220200" cy="44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49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dirigenza ha una visione chiara del futuro della Camera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86A7-F622-4500-9557-86B00E7818E8}" type="slidenum">
              <a:rPr lang="it-IT" smtClean="0"/>
              <a:t>12</a:t>
            </a:fld>
            <a:endParaRPr lang="it-IT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E93394-38D0-4B21-948F-50A79A5C0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7F1B875-EE9C-76C1-037B-E0E8213627A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F5BBD0-02B3-56C2-1561-16670BA1A04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62,5% (60,6% nel 2020)</a:t>
            </a:r>
          </a:p>
        </p:txBody>
      </p:sp>
      <p:pic>
        <p:nvPicPr>
          <p:cNvPr id="8" name="Immagine 7" descr="Increase ">
            <a:extLst>
              <a:ext uri="{FF2B5EF4-FFF2-40B4-BE49-F238E27FC236}">
                <a16:creationId xmlns:a16="http://schemas.microsoft.com/office/drawing/2014/main" id="{51BCD66D-9DFF-DEF2-1BC0-4F8AF4E7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59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120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Principali trend</a:t>
            </a:r>
            <a:br>
              <a:rPr lang="it-IT" sz="3200" dirty="0"/>
            </a:br>
            <a:r>
              <a:rPr lang="it-IT" sz="2800" b="0" dirty="0"/>
              <a:t>Mantenimento</a:t>
            </a:r>
            <a:endParaRPr lang="it-IT" sz="3200" b="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29BE5E6-0671-44ED-BE56-1676726E6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8100" y="1385492"/>
          <a:ext cx="9220200" cy="44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D19BA1-EE65-4224-8140-3C17811999E6}"/>
              </a:ext>
            </a:extLst>
          </p:cNvPr>
          <p:cNvSpPr/>
          <p:nvPr/>
        </p:nvSpPr>
        <p:spPr>
          <a:xfrm>
            <a:off x="6096000" y="1385492"/>
            <a:ext cx="4432300" cy="213240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6F32D-CB5E-40BE-9C56-20C7DA5E90AF}"/>
              </a:ext>
            </a:extLst>
          </p:cNvPr>
          <p:cNvSpPr/>
          <p:nvPr/>
        </p:nvSpPr>
        <p:spPr>
          <a:xfrm>
            <a:off x="1892300" y="1461692"/>
            <a:ext cx="4191000" cy="205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F357C-5B9C-48B2-B102-4F94502F77FA}"/>
              </a:ext>
            </a:extLst>
          </p:cNvPr>
          <p:cNvSpPr/>
          <p:nvPr/>
        </p:nvSpPr>
        <p:spPr>
          <a:xfrm>
            <a:off x="1828800" y="3517900"/>
            <a:ext cx="4279900" cy="205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0389B-28F9-4BA2-9D3F-9F23A7A70CFC}"/>
              </a:ext>
            </a:extLst>
          </p:cNvPr>
          <p:cNvSpPr/>
          <p:nvPr/>
        </p:nvSpPr>
        <p:spPr>
          <a:xfrm>
            <a:off x="6096000" y="3530600"/>
            <a:ext cx="4267200" cy="204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7F9289-C967-4FF7-B118-99E81FCCE685}"/>
              </a:ext>
            </a:extLst>
          </p:cNvPr>
          <p:cNvCxnSpPr/>
          <p:nvPr/>
        </p:nvCxnSpPr>
        <p:spPr>
          <a:xfrm>
            <a:off x="1778000" y="3505200"/>
            <a:ext cx="869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2A65FB-49DD-477C-BE28-2BE04F2373FE}"/>
              </a:ext>
            </a:extLst>
          </p:cNvPr>
          <p:cNvCxnSpPr>
            <a:cxnSpLocks/>
          </p:cNvCxnSpPr>
          <p:nvPr/>
        </p:nvCxnSpPr>
        <p:spPr>
          <a:xfrm flipV="1">
            <a:off x="6083300" y="1385492"/>
            <a:ext cx="0" cy="4087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E48F3DB-7812-4698-A2D5-34F690D45259}"/>
              </a:ext>
            </a:extLst>
          </p:cNvPr>
          <p:cNvSpPr/>
          <p:nvPr/>
        </p:nvSpPr>
        <p:spPr>
          <a:xfrm>
            <a:off x="1828800" y="1385492"/>
            <a:ext cx="4005930" cy="4010810"/>
          </a:xfrm>
          <a:prstGeom prst="wedgeRectCallout">
            <a:avLst>
              <a:gd name="adj1" fmla="val 54711"/>
              <a:gd name="adj2" fmla="val -21637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</a:rPr>
              <a:t>(ad esempio)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Il lavoro agile (o </a:t>
            </a:r>
            <a:r>
              <a:rPr lang="it-IT" sz="1600" dirty="0" err="1">
                <a:solidFill>
                  <a:schemeClr val="tx1"/>
                </a:solidFill>
              </a:rPr>
              <a:t>smart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working</a:t>
            </a:r>
            <a:r>
              <a:rPr lang="it-IT" sz="1600" dirty="0">
                <a:solidFill>
                  <a:schemeClr val="tx1"/>
                </a:solidFill>
              </a:rPr>
              <a:t>) aumenta il mio livello di soddisfazione nel lavoro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Il lavoro agile (o </a:t>
            </a:r>
            <a:r>
              <a:rPr lang="it-IT" sz="1600" dirty="0" err="1">
                <a:solidFill>
                  <a:schemeClr val="tx1"/>
                </a:solidFill>
              </a:rPr>
              <a:t>smart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working</a:t>
            </a:r>
            <a:r>
              <a:rPr lang="it-IT" sz="1600" dirty="0">
                <a:solidFill>
                  <a:schemeClr val="tx1"/>
                </a:solidFill>
              </a:rPr>
              <a:t>) mi permette di avere maggiore flessibilità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Nell’organizzazione ci sono i mezzi e le risorse adeguati per svolgere il proprio lavoro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Complessivamente il coordinamento all’interno della mia Area è efficace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222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121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Principali trend</a:t>
            </a:r>
            <a:br>
              <a:rPr lang="it-IT" sz="3200" dirty="0"/>
            </a:br>
            <a:r>
              <a:rPr lang="it-IT" sz="2800" b="0" dirty="0"/>
              <a:t>Presidio</a:t>
            </a:r>
            <a:endParaRPr lang="it-IT" sz="3200" b="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29BE5E6-0671-44ED-BE56-1676726E6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8100" y="1385492"/>
          <a:ext cx="9220200" cy="44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5DF357C-5B9C-48B2-B102-4F94502F77FA}"/>
              </a:ext>
            </a:extLst>
          </p:cNvPr>
          <p:cNvSpPr/>
          <p:nvPr/>
        </p:nvSpPr>
        <p:spPr>
          <a:xfrm>
            <a:off x="1828800" y="3517900"/>
            <a:ext cx="4279900" cy="205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0389B-28F9-4BA2-9D3F-9F23A7A70CFC}"/>
              </a:ext>
            </a:extLst>
          </p:cNvPr>
          <p:cNvSpPr/>
          <p:nvPr/>
        </p:nvSpPr>
        <p:spPr>
          <a:xfrm>
            <a:off x="1803400" y="1462289"/>
            <a:ext cx="8547100" cy="204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7F9289-C967-4FF7-B118-99E81FCCE685}"/>
              </a:ext>
            </a:extLst>
          </p:cNvPr>
          <p:cNvCxnSpPr/>
          <p:nvPr/>
        </p:nvCxnSpPr>
        <p:spPr>
          <a:xfrm>
            <a:off x="1778000" y="3505200"/>
            <a:ext cx="869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2A65FB-49DD-477C-BE28-2BE04F2373FE}"/>
              </a:ext>
            </a:extLst>
          </p:cNvPr>
          <p:cNvCxnSpPr>
            <a:cxnSpLocks/>
          </p:cNvCxnSpPr>
          <p:nvPr/>
        </p:nvCxnSpPr>
        <p:spPr>
          <a:xfrm flipV="1">
            <a:off x="6083300" y="1385492"/>
            <a:ext cx="0" cy="4087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8D19BA1-EE65-4224-8140-3C17811999E6}"/>
              </a:ext>
            </a:extLst>
          </p:cNvPr>
          <p:cNvSpPr/>
          <p:nvPr/>
        </p:nvSpPr>
        <p:spPr>
          <a:xfrm>
            <a:off x="6096000" y="3520831"/>
            <a:ext cx="4432300" cy="19516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FC0CB95-3458-404E-A753-1C593447B548}"/>
              </a:ext>
            </a:extLst>
          </p:cNvPr>
          <p:cNvSpPr/>
          <p:nvPr/>
        </p:nvSpPr>
        <p:spPr>
          <a:xfrm>
            <a:off x="1828801" y="1385492"/>
            <a:ext cx="3995056" cy="4086999"/>
          </a:xfrm>
          <a:prstGeom prst="wedgeRectCallout">
            <a:avLst>
              <a:gd name="adj1" fmla="val 54870"/>
              <a:gd name="adj2" fmla="val 21838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</a:rPr>
              <a:t>(ad esempio)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Sento di poter avere un impatto positivo sugli altri attraverso il mio lavoro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Sarei disponibile ad avere maggiore autonomia e responsabilità per favorire la mia crescita professionale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Sono consapevole del modo in cui il mio lavoro determina benefici per gli altri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Quando lavoro in modalità agile (</a:t>
            </a:r>
            <a:r>
              <a:rPr lang="it-IT" sz="1600" dirty="0" err="1">
                <a:solidFill>
                  <a:schemeClr val="tx1"/>
                </a:solidFill>
              </a:rPr>
              <a:t>smart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working</a:t>
            </a:r>
            <a:r>
              <a:rPr lang="it-IT" sz="1600" dirty="0">
                <a:solidFill>
                  <a:schemeClr val="tx1"/>
                </a:solidFill>
              </a:rPr>
              <a:t>) il mio responsabile monitora le attività che svolgo e i risultati che raggiungo</a:t>
            </a:r>
          </a:p>
        </p:txBody>
      </p:sp>
    </p:spTree>
    <p:extLst>
      <p:ext uri="{BB962C8B-B14F-4D97-AF65-F5344CB8AC3E}">
        <p14:creationId xmlns:p14="http://schemas.microsoft.com/office/powerpoint/2010/main" val="3223295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122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Principali trend</a:t>
            </a:r>
            <a:br>
              <a:rPr lang="it-IT" sz="3200" dirty="0"/>
            </a:br>
            <a:r>
              <a:rPr lang="it-IT" sz="2800" b="0" dirty="0"/>
              <a:t>Attenzione</a:t>
            </a:r>
            <a:endParaRPr lang="it-IT" sz="3200" b="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29BE5E6-0671-44ED-BE56-1676726E6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8100" y="1385492"/>
          <a:ext cx="9220200" cy="44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96F32D-CB5E-40BE-9C56-20C7DA5E90AF}"/>
              </a:ext>
            </a:extLst>
          </p:cNvPr>
          <p:cNvSpPr/>
          <p:nvPr/>
        </p:nvSpPr>
        <p:spPr>
          <a:xfrm>
            <a:off x="1892300" y="1461692"/>
            <a:ext cx="4191000" cy="205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0389B-28F9-4BA2-9D3F-9F23A7A70CFC}"/>
              </a:ext>
            </a:extLst>
          </p:cNvPr>
          <p:cNvSpPr/>
          <p:nvPr/>
        </p:nvSpPr>
        <p:spPr>
          <a:xfrm>
            <a:off x="6096000" y="1461692"/>
            <a:ext cx="4267200" cy="411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7F9289-C967-4FF7-B118-99E81FCCE685}"/>
              </a:ext>
            </a:extLst>
          </p:cNvPr>
          <p:cNvCxnSpPr/>
          <p:nvPr/>
        </p:nvCxnSpPr>
        <p:spPr>
          <a:xfrm>
            <a:off x="1778000" y="3505200"/>
            <a:ext cx="869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2A65FB-49DD-477C-BE28-2BE04F2373FE}"/>
              </a:ext>
            </a:extLst>
          </p:cNvPr>
          <p:cNvCxnSpPr>
            <a:cxnSpLocks/>
          </p:cNvCxnSpPr>
          <p:nvPr/>
        </p:nvCxnSpPr>
        <p:spPr>
          <a:xfrm flipV="1">
            <a:off x="6083300" y="1385492"/>
            <a:ext cx="0" cy="4087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8D19BA1-EE65-4224-8140-3C17811999E6}"/>
              </a:ext>
            </a:extLst>
          </p:cNvPr>
          <p:cNvSpPr/>
          <p:nvPr/>
        </p:nvSpPr>
        <p:spPr>
          <a:xfrm>
            <a:off x="1790699" y="3505200"/>
            <a:ext cx="4286251" cy="19419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22807AA-4CA1-4B26-9A35-17D848A2D9FD}"/>
              </a:ext>
            </a:extLst>
          </p:cNvPr>
          <p:cNvSpPr/>
          <p:nvPr/>
        </p:nvSpPr>
        <p:spPr>
          <a:xfrm>
            <a:off x="6406245" y="1412085"/>
            <a:ext cx="3995056" cy="4086999"/>
          </a:xfrm>
          <a:prstGeom prst="wedgeRectCallout">
            <a:avLst>
              <a:gd name="adj1" fmla="val -55212"/>
              <a:gd name="adj2" fmla="val 20773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La mia organizzazione mi spinge a dare il massimo nel mio lavoro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Quando lavoro in modalità agile (</a:t>
            </a:r>
            <a:r>
              <a:rPr lang="it-IT" sz="1600" dirty="0" err="1">
                <a:solidFill>
                  <a:schemeClr val="tx1"/>
                </a:solidFill>
              </a:rPr>
              <a:t>smart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working</a:t>
            </a:r>
            <a:r>
              <a:rPr lang="it-IT" sz="1600" dirty="0">
                <a:solidFill>
                  <a:schemeClr val="tx1"/>
                </a:solidFill>
              </a:rPr>
              <a:t>) mi vengono assegnati obiettivi individuali per svolgere le attività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Posso modificare gli obiettivi del mio lavoro (quali risultati dovrei raggiungere)</a:t>
            </a:r>
          </a:p>
        </p:txBody>
      </p:sp>
    </p:spTree>
    <p:extLst>
      <p:ext uri="{BB962C8B-B14F-4D97-AF65-F5344CB8AC3E}">
        <p14:creationId xmlns:p14="http://schemas.microsoft.com/office/powerpoint/2010/main" val="12538011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123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Principali trend</a:t>
            </a:r>
            <a:br>
              <a:rPr lang="it-IT" sz="3200" dirty="0"/>
            </a:br>
            <a:r>
              <a:rPr lang="it-IT" sz="2800" b="0" dirty="0"/>
              <a:t>Consolidamento</a:t>
            </a:r>
            <a:endParaRPr lang="it-IT" sz="3200" b="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29BE5E6-0671-44ED-BE56-1676726E6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8100" y="1385492"/>
          <a:ext cx="9220200" cy="44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5DF357C-5B9C-48B2-B102-4F94502F77FA}"/>
              </a:ext>
            </a:extLst>
          </p:cNvPr>
          <p:cNvSpPr/>
          <p:nvPr/>
        </p:nvSpPr>
        <p:spPr>
          <a:xfrm>
            <a:off x="1828800" y="3517900"/>
            <a:ext cx="4279900" cy="205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0389B-28F9-4BA2-9D3F-9F23A7A70CFC}"/>
              </a:ext>
            </a:extLst>
          </p:cNvPr>
          <p:cNvSpPr/>
          <p:nvPr/>
        </p:nvSpPr>
        <p:spPr>
          <a:xfrm>
            <a:off x="6096000" y="1385492"/>
            <a:ext cx="4267200" cy="418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7F9289-C967-4FF7-B118-99E81FCCE685}"/>
              </a:ext>
            </a:extLst>
          </p:cNvPr>
          <p:cNvCxnSpPr/>
          <p:nvPr/>
        </p:nvCxnSpPr>
        <p:spPr>
          <a:xfrm>
            <a:off x="1778000" y="3505200"/>
            <a:ext cx="8699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2A65FB-49DD-477C-BE28-2BE04F2373FE}"/>
              </a:ext>
            </a:extLst>
          </p:cNvPr>
          <p:cNvCxnSpPr>
            <a:cxnSpLocks/>
          </p:cNvCxnSpPr>
          <p:nvPr/>
        </p:nvCxnSpPr>
        <p:spPr>
          <a:xfrm flipV="1">
            <a:off x="6083300" y="1385492"/>
            <a:ext cx="0" cy="4087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8D19BA1-EE65-4224-8140-3C17811999E6}"/>
              </a:ext>
            </a:extLst>
          </p:cNvPr>
          <p:cNvSpPr/>
          <p:nvPr/>
        </p:nvSpPr>
        <p:spPr>
          <a:xfrm>
            <a:off x="1765301" y="1385492"/>
            <a:ext cx="4318000" cy="2132408"/>
          </a:xfrm>
          <a:prstGeom prst="rect">
            <a:avLst/>
          </a:prstGeom>
          <a:noFill/>
          <a:ln w="28575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2E4E1B3-17B7-4912-A026-87733B6379A3}"/>
              </a:ext>
            </a:extLst>
          </p:cNvPr>
          <p:cNvSpPr/>
          <p:nvPr/>
        </p:nvSpPr>
        <p:spPr>
          <a:xfrm>
            <a:off x="6406245" y="1412085"/>
            <a:ext cx="3995056" cy="4086999"/>
          </a:xfrm>
          <a:prstGeom prst="wedgeRectCallout">
            <a:avLst>
              <a:gd name="adj1" fmla="val -55212"/>
              <a:gd name="adj2" fmla="val -21310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</a:rPr>
              <a:t>(ad esempio)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La Camera offre effettive possibilità di carriera per tutti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Nell'organizzazione tutti i dipendenti sono trattati in maniera equa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L’organizzazione in cui lavoro è attenta a introdurre nuove professionalità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tx1"/>
                </a:solidFill>
              </a:rPr>
              <a:t>L’organizzazione in cui lavoro è attenta a sviluppare competenze innovative nei dipendenti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89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663DE-6F6F-4F8D-BDB0-E90E1D8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124</a:t>
            </a:fld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82242-718A-49B2-9DF2-3378E15C9F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amera di Commercio di Brescia">
            <a:extLst>
              <a:ext uri="{FF2B5EF4-FFF2-40B4-BE49-F238E27FC236}">
                <a16:creationId xmlns:a16="http://schemas.microsoft.com/office/drawing/2014/main" id="{E70B1197-8ECB-428A-886A-32331188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2914650"/>
            <a:ext cx="33813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0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13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«DOTAZIONE QUANTI-QUALITATIVA»</a:t>
            </a:r>
          </a:p>
        </p:txBody>
      </p:sp>
      <p:pic>
        <p:nvPicPr>
          <p:cNvPr id="10" name="Immagine 2">
            <a:extLst>
              <a:ext uri="{FF2B5EF4-FFF2-40B4-BE49-F238E27FC236}">
                <a16:creationId xmlns:a16="http://schemas.microsoft.com/office/drawing/2014/main" id="{43ECC3E7-6A87-45DC-8E63-DA932A87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76" y="2897922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Nell’organizzazione ci sono i mezzi e le risorse adeguati per svolgere il proprio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14</a:t>
            </a:fld>
            <a:endParaRPr lang="it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2912AD-6B8B-422D-AF7A-BBC713BF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F2EB7FB-DC43-3F46-17AF-6C79332B7D9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FA6A630-AD79-2FB7-AF70-CC8AC1E8674B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79,5% (63,9%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853F8EC7-5F45-6776-1153-271CA8F4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dotazione di personale del mio ufficio/servizio è adeguata a svolgere </a:t>
            </a:r>
            <a:br>
              <a:rPr lang="it-IT"/>
            </a:br>
            <a:r>
              <a:rPr lang="it-IT"/>
              <a:t>i compiti assegnati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FD5D7F-2B89-4303-A164-F3E70BAC6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98D2780-B2F7-38C4-6A2F-D4A1D88CD109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42001CB-5332-86B1-B034-EFC736558821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58,9% (50,0%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4F921FA5-7D57-4FEF-012C-9386F903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conoscenze e le competenze del personale del mio ufficio/servizio sono adeguate </a:t>
            </a:r>
            <a:br>
              <a:rPr lang="it-IT"/>
            </a:br>
            <a:r>
              <a:rPr lang="it-IT"/>
              <a:t>a svolgere i compiti assegnati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E9A9C5-430D-4282-9A1C-6BDF82BB3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CEA7828-6D56-461C-4303-668653A7D8D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914C15C-A863-5369-B8D7-95DD4B4ED9D8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78,6% (70,5%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70FC5AB9-39C0-C810-2C52-9E1E7101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17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«PROCESSI DI VALUTAZIONE»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148CD8FA-71D2-4732-BCC9-CEE8182F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152" y="295246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9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criteri con cui si valutano le persone sono equi e trasparenti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6FF370-31CE-4B08-A419-38C966AEE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3EC7ECB-C1C3-8490-2226-E6032AC3CC43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49FA82B-FEA7-EF15-258C-DDD31D83E8FC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34,9% (31,2%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87D6971D-232B-146B-DB24-99B993F2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All’inizio dell’anno so su che cosa sarò valutato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19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443ABA-0F89-4C4A-B7F7-2CD650369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D895F9C-4A7E-4C67-BF76-C8A7E0E55479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D94F347-DD80-3089-B426-53798A545C1A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39,3% (36,0%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F5F938D9-1D8C-C129-08F3-6E5BCA02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006DB3-C64A-4F02-9686-C3F21589D612}"/>
              </a:ext>
            </a:extLst>
          </p:cNvPr>
          <p:cNvSpPr/>
          <p:nvPr/>
        </p:nvSpPr>
        <p:spPr>
          <a:xfrm>
            <a:off x="0" y="1122363"/>
            <a:ext cx="12192000" cy="5735638"/>
          </a:xfrm>
          <a:prstGeom prst="rect">
            <a:avLst/>
          </a:prstGeom>
          <a:solidFill>
            <a:srgbClr val="1E5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</a:t>
            </a:fld>
            <a:endParaRPr lang="it-IT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E478FEA-B023-46EF-919A-BE0BB12CA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51" y="222904"/>
            <a:ext cx="10942476" cy="706437"/>
          </a:xfrm>
        </p:spPr>
        <p:txBody>
          <a:bodyPr anchor="t">
            <a:normAutofit/>
          </a:bodyPr>
          <a:lstStyle/>
          <a:p>
            <a:pPr algn="l"/>
            <a:r>
              <a:rPr lang="it-IT" sz="3200" b="1" cap="all" dirty="0">
                <a:solidFill>
                  <a:srgbClr val="000000"/>
                </a:solidFill>
              </a:rPr>
              <a:t>Agenda della presentazione</a:t>
            </a:r>
            <a:endParaRPr lang="it-IT" sz="8000" dirty="0"/>
          </a:p>
        </p:txBody>
      </p:sp>
      <p:sp>
        <p:nvSpPr>
          <p:cNvPr id="17" name="Segnaposto contenuto 4">
            <a:extLst>
              <a:ext uri="{FF2B5EF4-FFF2-40B4-BE49-F238E27FC236}">
                <a16:creationId xmlns:a16="http://schemas.microsoft.com/office/drawing/2014/main" id="{ACFECDEB-3FC1-4E9C-A219-860BF60B7B3A}"/>
              </a:ext>
            </a:extLst>
          </p:cNvPr>
          <p:cNvSpPr txBox="1">
            <a:spLocks/>
          </p:cNvSpPr>
          <p:nvPr/>
        </p:nvSpPr>
        <p:spPr>
          <a:xfrm>
            <a:off x="1561951" y="2529762"/>
            <a:ext cx="9988475" cy="372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algn="l"/>
            <a:r>
              <a:rPr lang="it-IT" sz="2800" dirty="0">
                <a:solidFill>
                  <a:schemeClr val="bg1"/>
                </a:solidFill>
              </a:rPr>
              <a:t>Partecipazione all’indagine di benessere organizzativo</a:t>
            </a:r>
          </a:p>
          <a:p>
            <a:pPr marL="719138" algn="l"/>
            <a:endParaRPr lang="it-IT" sz="2800" dirty="0">
              <a:solidFill>
                <a:schemeClr val="bg1"/>
              </a:solidFill>
            </a:endParaRPr>
          </a:p>
          <a:p>
            <a:pPr marL="719138" algn="l"/>
            <a:endParaRPr lang="it-IT" sz="2800" dirty="0">
              <a:solidFill>
                <a:schemeClr val="bg1"/>
              </a:solidFill>
            </a:endParaRPr>
          </a:p>
          <a:p>
            <a:pPr marL="358775" algn="l"/>
            <a:r>
              <a:rPr lang="it-IT" sz="2800" dirty="0">
                <a:solidFill>
                  <a:schemeClr val="bg1"/>
                </a:solidFill>
              </a:rPr>
              <a:t>Risultati dell’indagine di benessere organizzativo</a:t>
            </a:r>
          </a:p>
          <a:p>
            <a:pPr marL="1077913" lvl="3" indent="-358775" algn="l"/>
            <a:r>
              <a:rPr lang="it-IT" sz="2200" i="1" dirty="0">
                <a:solidFill>
                  <a:schemeClr val="bg1"/>
                </a:solidFill>
              </a:rPr>
              <a:t>Risultati dettagliati</a:t>
            </a:r>
          </a:p>
          <a:p>
            <a:pPr marL="1077913" lvl="3" indent="-358775" algn="l"/>
            <a:r>
              <a:rPr lang="it-IT" sz="2200" i="1" dirty="0">
                <a:solidFill>
                  <a:schemeClr val="bg1"/>
                </a:solidFill>
              </a:rPr>
              <a:t>Sintesi</a:t>
            </a:r>
          </a:p>
          <a:p>
            <a:pPr marL="1077913" lvl="3" indent="-358775" algn="l"/>
            <a:endParaRPr lang="it-IT" sz="2200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Result - Free business and finance icons">
            <a:extLst>
              <a:ext uri="{FF2B5EF4-FFF2-40B4-BE49-F238E27FC236}">
                <a16:creationId xmlns:a16="http://schemas.microsoft.com/office/drawing/2014/main" id="{EDCF151E-1784-41FE-B3A7-6B3AB34A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1" y="39492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ail Meticulous Line icon">
            <a:extLst>
              <a:ext uri="{FF2B5EF4-FFF2-40B4-BE49-F238E27FC236}">
                <a16:creationId xmlns:a16="http://schemas.microsoft.com/office/drawing/2014/main" id="{727A8F52-7ABB-4F4E-B7D0-BF049F7E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1" y="23004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1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Gli incentivi economici sono distribuiti sulla base dell’efficacia delle prestazioni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A7E90D-5ED7-4A89-B802-CEAD41406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88E13AE-370F-A702-B828-046C04EF3E2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657465-2ED0-0DE4-8C33-B8E81FC1CDE7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40,2% (27,1%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5D79AA91-67E1-57C8-9882-6BE8488F1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2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Impegnarmi nel mio lavoro aumenta la possibilità di  avere una buona  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21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E58AFD-CF17-4BB7-A3A8-5703532F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2A69FC1-485D-EA1E-170A-B62CDAFB3903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D084F50-44BB-D434-7557-9DFD2FCA274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50,9% (43,4%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EC3D8626-5283-04D8-23AE-024D777D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Ritengo importante che il merito sia riconosciuto anche attraverso </a:t>
            </a:r>
            <a:br>
              <a:rPr lang="it-IT"/>
            </a:br>
            <a:r>
              <a:rPr lang="it-IT"/>
              <a:t>strumenti non monetari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289DD7-4161-463C-BD37-4510E7C0E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CAA84B5-E612-BDCF-A6CF-5B0D4B5BBC3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248ABE-C38D-2C61-A3D1-9B440BDAA4A4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81,2% (81,2% nel 2020)</a:t>
            </a:r>
            <a:endParaRPr lang="it-IT"/>
          </a:p>
        </p:txBody>
      </p:sp>
      <p:pic>
        <p:nvPicPr>
          <p:cNvPr id="10" name="Immagine 9" descr="Equal">
            <a:extLst>
              <a:ext uri="{FF2B5EF4-FFF2-40B4-BE49-F238E27FC236}">
                <a16:creationId xmlns:a16="http://schemas.microsoft.com/office/drawing/2014/main" id="{6792DE4C-9955-2C9A-0E8C-EFF595093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2" y="1761698"/>
            <a:ext cx="616424" cy="6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5345F22-4633-4B8E-9F61-20EB8779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5" y="1270000"/>
            <a:ext cx="8313293" cy="4984750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mio responsabile ha svolto con me incontri di feedback, discutendo punti di forza e ambiti di miglioramento sulla base dell'esito della 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CAA84B5-E612-BDCF-A6CF-5B0D4B5BBC3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248ABE-C38D-2C61-A3D1-9B440BDAA4A4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 dirty="0">
                <a:ea typeface="Calibri"/>
                <a:cs typeface="Calibri"/>
              </a:rPr>
              <a:t>36,6%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09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24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«COMUNICAZIONE INTERNA»</a:t>
            </a:r>
          </a:p>
        </p:txBody>
      </p:sp>
      <p:pic>
        <p:nvPicPr>
          <p:cNvPr id="11" name="Immagine 1">
            <a:extLst>
              <a:ext uri="{FF2B5EF4-FFF2-40B4-BE49-F238E27FC236}">
                <a16:creationId xmlns:a16="http://schemas.microsoft.com/office/drawing/2014/main" id="{82F7D737-C248-42C5-9B6C-8D8436E1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67" y="2810504"/>
            <a:ext cx="1980000" cy="19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È facile avere le informazioni di cui si ha bisogno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597CD6-9028-48A2-899E-9D7626D93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5F59486-685B-9A26-6E47-DEE181D65DD5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8A33419-4B46-B0D6-A40F-6E737A384AE7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49,1% (44,2%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A50DD8B3-6EF6-405E-0434-02C47DC1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1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Nell’organizzazione le informazioni rilevanti sono comunicate efficacemente a tutti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F8B47E-28CB-450E-A528-EB3386B47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620D7E4-6BD1-2A1E-E1BB-ACE0CE2DDF36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8096BA7-7A41-4AA5-50F8-04FF14FACA3C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44,6% (32,8%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0ED8938E-00D3-08D8-E40B-7F29A1C1D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responsabile assicura la diffusione delle informazioni tra i collaboratori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27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281BAF-4E2A-4F3A-A2C4-29A11348B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B813E1F-E062-3D3C-9AB5-C0BF8A8BC3F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BB7CF71-CED9-C022-DCB2-18E9174F3AD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64,3% (52,5%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2E88A986-05F1-9235-002B-44BDCA1A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62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Nel gruppo di lavoro chi ha un'informazione la mette a disposizione di tutti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302CA7-180F-4025-B4C6-5B7BCE20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A194F6C-78B6-01C0-1CB8-2BFA5A0A1E9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C5EB0B1-2F61-3EFD-C779-3BE08B0218DB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63,4% (63,1% nel 2020)</a:t>
            </a:r>
          </a:p>
        </p:txBody>
      </p:sp>
      <p:pic>
        <p:nvPicPr>
          <p:cNvPr id="14" name="Immagine 13" descr="Equal">
            <a:extLst>
              <a:ext uri="{FF2B5EF4-FFF2-40B4-BE49-F238E27FC236}">
                <a16:creationId xmlns:a16="http://schemas.microsoft.com/office/drawing/2014/main" id="{9E842C77-AD78-C868-DAE6-F33E4149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Esistono scambi di comunicazione tra i diversi gruppi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29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927251-46EC-413F-AE3C-91EF395A1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7E83802-87C0-B102-2A49-1B2648B78A4F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4A2866F-852D-059D-2FCB-F307B2912965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35,7% (32,7%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FEC4303D-5154-CA60-EBEF-F28D4793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DATI SULLA PARTECIPAZIONE ALL’INDAGINE</a:t>
            </a:r>
          </a:p>
        </p:txBody>
      </p:sp>
      <p:pic>
        <p:nvPicPr>
          <p:cNvPr id="10" name="Picture 8" descr="Email Meticulous Line icon">
            <a:extLst>
              <a:ext uri="{FF2B5EF4-FFF2-40B4-BE49-F238E27FC236}">
                <a16:creationId xmlns:a16="http://schemas.microsoft.com/office/drawing/2014/main" id="{0A5CC4A1-5C4B-4A8F-96C1-9F9D0580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67" y="293962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cambiamenti gestionali e organizzativi sono comunicati chiaramente a tutto il personale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D0A30A-3A49-4F30-B10A-50235C655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4F8DD1B-ED6D-E21F-9E68-23237A1F3E0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DE52BA6-E11F-D620-241A-CF92B9E530B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49,1% (43,4%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2918FF30-3B15-6E3B-9098-04D3FC55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Chi avanza richieste o formula proposte e suggerimenti viene ascoltato dai responsabili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31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AB12CB-57B3-4F55-84C3-F0F972009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5E3D01C-E648-EF64-2CEC-11A02663F73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183E101-69CB-2BA4-8C30-A6B7DC1A742A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44,6% (44,3% nel 2020)</a:t>
            </a:r>
          </a:p>
        </p:txBody>
      </p:sp>
      <p:pic>
        <p:nvPicPr>
          <p:cNvPr id="14" name="Immagine 13" descr="Equal">
            <a:extLst>
              <a:ext uri="{FF2B5EF4-FFF2-40B4-BE49-F238E27FC236}">
                <a16:creationId xmlns:a16="http://schemas.microsoft.com/office/drawing/2014/main" id="{46A10742-835B-1AA7-8EBA-D1085E34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4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 piacerebbe ricevere più informazioni sui programmi e le attività della Camera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888AA5-51EB-4BCB-8732-2E5894A3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C4FD5F7-0CDD-F3D3-C7EC-65CA1CBACC9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276A13F-F163-5ED7-0E63-A3C95E2E990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80,3% (87,7% nel 2020)</a:t>
            </a:r>
            <a:endParaRPr lang="it-IT"/>
          </a:p>
        </p:txBody>
      </p:sp>
      <p:pic>
        <p:nvPicPr>
          <p:cNvPr id="10" name="Immagine 9" descr="Arrow up">
            <a:extLst>
              <a:ext uri="{FF2B5EF4-FFF2-40B4-BE49-F238E27FC236}">
                <a16:creationId xmlns:a16="http://schemas.microsoft.com/office/drawing/2014/main" id="{4C0F848F-7445-54DF-7055-B60C4D71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33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«COORDINAMENTO»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7EE8106A-FD2F-4AE6-BFC3-048E3920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729" y="2810504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43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lavoro richiede un’elevata integrazione con le attività svolte da parte di colleghi della mia Area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34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F30773-3A27-44FD-A46A-1B5903B99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BA53691-158A-95F3-3155-241B087C918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83ED348-08FF-92F3-F9C0-DAC7701BA4BA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80,4% (80,3% nel 2020)</a:t>
            </a:r>
            <a:endParaRPr lang="it-IT"/>
          </a:p>
        </p:txBody>
      </p:sp>
      <p:pic>
        <p:nvPicPr>
          <p:cNvPr id="11" name="Immagine 10" descr="Equal">
            <a:extLst>
              <a:ext uri="{FF2B5EF4-FFF2-40B4-BE49-F238E27FC236}">
                <a16:creationId xmlns:a16="http://schemas.microsoft.com/office/drawing/2014/main" id="{794DBA51-DB6E-9179-3A42-2AD377D0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2" y="1761698"/>
            <a:ext cx="616424" cy="6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0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lavoro richiede un’elevata integrazione con le attività svolte da parte di colleghi di altre Aree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8D2CE5-DEE9-4B58-AA1C-7A357128C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ED74910-BD39-0B1D-5651-FCED0EFD2E4B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2A3F4F3-85AB-2E18-A112-3BD33336A02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50,0% (53,3% nel 2020)</a:t>
            </a:r>
            <a:endParaRPr lang="it-IT"/>
          </a:p>
        </p:txBody>
      </p:sp>
      <p:pic>
        <p:nvPicPr>
          <p:cNvPr id="10" name="Immagine 9" descr="Arrow up">
            <a:extLst>
              <a:ext uri="{FF2B5EF4-FFF2-40B4-BE49-F238E27FC236}">
                <a16:creationId xmlns:a16="http://schemas.microsoft.com/office/drawing/2014/main" id="{EB7FEF85-C6B6-AE0F-B31E-D1968EFF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Collaboro con i colleghi della mia Area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D92903-8289-4989-8C9A-5B7713830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653DD76-D20A-019F-4A2D-BC4777336218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940B5C7-AEA9-F788-4BE0-2FE5786C66FF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86,6% (86,1% nel 2020)</a:t>
            </a:r>
          </a:p>
        </p:txBody>
      </p:sp>
      <p:pic>
        <p:nvPicPr>
          <p:cNvPr id="13" name="Immagine 12" descr="Equal">
            <a:extLst>
              <a:ext uri="{FF2B5EF4-FFF2-40B4-BE49-F238E27FC236}">
                <a16:creationId xmlns:a16="http://schemas.microsoft.com/office/drawing/2014/main" id="{A6692DF1-B9EA-8D69-4213-C82FD47C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Collaboro con i colleghi di altre Aree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37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D75A94-B82E-464A-9218-C2D3FF946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AF8BDD7-A4CA-1F92-18D5-3F028973F98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C0EC77-697C-FD47-4669-CBB855AD05FB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53E3E"/>
          </a:solidFill>
          <a:ln>
            <a:solidFill>
              <a:srgbClr val="D4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50,0% (56,5% nel 2020)</a:t>
            </a:r>
          </a:p>
        </p:txBody>
      </p:sp>
      <p:pic>
        <p:nvPicPr>
          <p:cNvPr id="14" name="Immagine 13" descr="Decrease ">
            <a:extLst>
              <a:ext uri="{FF2B5EF4-FFF2-40B4-BE49-F238E27FC236}">
                <a16:creationId xmlns:a16="http://schemas.microsoft.com/office/drawing/2014/main" id="{4F9975A6-5265-B6A8-188D-6F0A03B5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684663" cy="7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1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Complessivamente il coordinamento all’interno della mia Area è efficace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75324B-3772-4C73-9C41-8AAC2EA50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7E57EE9-F456-66FD-DF23-21CAF8CC304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4C5CAF2-40DE-18FA-E287-C73AF12E8B8D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66,1% (54,9%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87AEA267-15A9-8CB2-2AA7-10F116F57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82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Complessivamente il coordinamento tra le Aree è efficace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39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EC54A1-29DB-48A6-9532-7560026AA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1664530-B397-5EFF-B90D-2C393174F75A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5654883-32C3-9C08-B25C-1CABB688A834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37,5% (25,4%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4D58FEB7-F8A4-2A07-7F49-11ABCB546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AF4918-47C7-4D30-8075-764FC853033A}"/>
              </a:ext>
            </a:extLst>
          </p:cNvPr>
          <p:cNvSpPr/>
          <p:nvPr/>
        </p:nvSpPr>
        <p:spPr>
          <a:xfrm>
            <a:off x="0" y="1349829"/>
            <a:ext cx="12192000" cy="4904432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Percentuale di adesione</a:t>
            </a:r>
            <a:br>
              <a:rPr lang="it-IT" sz="3200" dirty="0"/>
            </a:br>
            <a:endParaRPr lang="it-IT" sz="3200" b="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13C09E7-9043-43BA-9C69-C72B67070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58502"/>
              </p:ext>
            </p:extLst>
          </p:nvPr>
        </p:nvGraphicFramePr>
        <p:xfrm>
          <a:off x="-1" y="1269511"/>
          <a:ext cx="80010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3C1A94-B331-47ED-B18F-D9DDD6EE92D5}"/>
              </a:ext>
            </a:extLst>
          </p:cNvPr>
          <p:cNvSpPr txBox="1"/>
          <p:nvPr/>
        </p:nvSpPr>
        <p:spPr>
          <a:xfrm>
            <a:off x="2944587" y="344408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hnschrift Light" panose="020B0502040204020203" pitchFamily="34" charset="0"/>
              </a:rPr>
              <a:t>84,2%</a:t>
            </a:r>
          </a:p>
          <a:p>
            <a:pPr algn="ctr"/>
            <a:r>
              <a:rPr lang="it-IT" sz="2000" dirty="0">
                <a:latin typeface="Bahnschrift Light" panose="020B0502040204020203" pitchFamily="34" charset="0"/>
              </a:rPr>
              <a:t>(2023)</a:t>
            </a:r>
            <a:endParaRPr lang="it-IT" sz="900" dirty="0">
              <a:latin typeface="Bahnschrift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E6D89-02D8-4040-8F02-30D01AE25A81}"/>
              </a:ext>
            </a:extLst>
          </p:cNvPr>
          <p:cNvSpPr/>
          <p:nvPr/>
        </p:nvSpPr>
        <p:spPr>
          <a:xfrm>
            <a:off x="6781798" y="1796143"/>
            <a:ext cx="4114800" cy="729343"/>
          </a:xfrm>
          <a:prstGeom prst="rect">
            <a:avLst/>
          </a:prstGeom>
          <a:solidFill>
            <a:schemeClr val="bg1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it-IT" dirty="0">
                <a:solidFill>
                  <a:schemeClr val="tx1"/>
                </a:solidFill>
              </a:rPr>
              <a:t>Area ANAGRAFICA:	</a:t>
            </a:r>
            <a:r>
              <a:rPr lang="it-IT" sz="2400" b="1" dirty="0">
                <a:solidFill>
                  <a:schemeClr val="tx1"/>
                </a:solidFill>
              </a:rPr>
              <a:t>85,7%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36219-89A2-4130-9248-9D9FC5733710}"/>
              </a:ext>
            </a:extLst>
          </p:cNvPr>
          <p:cNvSpPr/>
          <p:nvPr/>
        </p:nvSpPr>
        <p:spPr>
          <a:xfrm>
            <a:off x="6781798" y="2874028"/>
            <a:ext cx="4114800" cy="729343"/>
          </a:xfrm>
          <a:prstGeom prst="rect">
            <a:avLst/>
          </a:prstGeom>
          <a:solidFill>
            <a:schemeClr val="bg1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it-IT" dirty="0">
                <a:solidFill>
                  <a:schemeClr val="tx1"/>
                </a:solidFill>
              </a:rPr>
              <a:t>Area AMMINISTRATIVA:	</a:t>
            </a:r>
            <a:r>
              <a:rPr lang="it-IT" sz="2400" b="1" dirty="0">
                <a:solidFill>
                  <a:schemeClr val="tx1"/>
                </a:solidFill>
              </a:rPr>
              <a:t>81,8%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5F2793-F8AA-4393-80AD-2A1D5BCC55E7}"/>
              </a:ext>
            </a:extLst>
          </p:cNvPr>
          <p:cNvSpPr/>
          <p:nvPr/>
        </p:nvSpPr>
        <p:spPr>
          <a:xfrm>
            <a:off x="6792685" y="3951913"/>
            <a:ext cx="4114800" cy="729343"/>
          </a:xfrm>
          <a:prstGeom prst="rect">
            <a:avLst/>
          </a:prstGeom>
          <a:solidFill>
            <a:schemeClr val="bg1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it-IT" dirty="0">
                <a:solidFill>
                  <a:schemeClr val="tx1"/>
                </a:solidFill>
              </a:rPr>
              <a:t>Area PROMOZIONE:	</a:t>
            </a:r>
            <a:r>
              <a:rPr lang="it-IT" sz="2400" b="1" dirty="0">
                <a:solidFill>
                  <a:schemeClr val="tx1"/>
                </a:solidFill>
              </a:rPr>
              <a:t>82,1%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3B37BF-30AF-4BFA-8675-023AC4E53C45}"/>
              </a:ext>
            </a:extLst>
          </p:cNvPr>
          <p:cNvSpPr/>
          <p:nvPr/>
        </p:nvSpPr>
        <p:spPr>
          <a:xfrm>
            <a:off x="6781798" y="5029799"/>
            <a:ext cx="4114800" cy="729343"/>
          </a:xfrm>
          <a:prstGeom prst="rect">
            <a:avLst/>
          </a:prstGeom>
          <a:solidFill>
            <a:schemeClr val="bg1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it-IT" dirty="0">
                <a:solidFill>
                  <a:schemeClr val="tx1"/>
                </a:solidFill>
              </a:rPr>
              <a:t>Servizi e Uffici di staff SG:	</a:t>
            </a:r>
            <a:r>
              <a:rPr lang="it-IT" sz="2400" b="1" dirty="0">
                <a:solidFill>
                  <a:schemeClr val="tx1"/>
                </a:solidFill>
              </a:rPr>
              <a:t>88,9%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7D0F75-6183-4315-8CE0-03536CD57425}"/>
              </a:ext>
            </a:extLst>
          </p:cNvPr>
          <p:cNvCxnSpPr>
            <a:cxnSpLocks/>
          </p:cNvCxnSpPr>
          <p:nvPr/>
        </p:nvCxnSpPr>
        <p:spPr>
          <a:xfrm flipH="1">
            <a:off x="5889173" y="4316585"/>
            <a:ext cx="720000" cy="0"/>
          </a:xfrm>
          <a:prstGeom prst="line">
            <a:avLst/>
          </a:prstGeom>
          <a:ln w="12700"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8D4C7A-B1A9-4C28-8217-327BE802B6FF}"/>
              </a:ext>
            </a:extLst>
          </p:cNvPr>
          <p:cNvCxnSpPr>
            <a:cxnSpLocks/>
          </p:cNvCxnSpPr>
          <p:nvPr/>
        </p:nvCxnSpPr>
        <p:spPr>
          <a:xfrm flipH="1">
            <a:off x="5905502" y="5394471"/>
            <a:ext cx="720000" cy="0"/>
          </a:xfrm>
          <a:prstGeom prst="line">
            <a:avLst/>
          </a:prstGeom>
          <a:ln w="12700"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E0D9AA-2FD6-4BA7-B5FE-0D743F08DF2F}"/>
              </a:ext>
            </a:extLst>
          </p:cNvPr>
          <p:cNvCxnSpPr>
            <a:cxnSpLocks/>
          </p:cNvCxnSpPr>
          <p:nvPr/>
        </p:nvCxnSpPr>
        <p:spPr>
          <a:xfrm flipH="1">
            <a:off x="5905504" y="2160815"/>
            <a:ext cx="720000" cy="0"/>
          </a:xfrm>
          <a:prstGeom prst="line">
            <a:avLst/>
          </a:prstGeom>
          <a:ln w="12700"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413066-EE7B-4DE5-B10E-E51B590AABEB}"/>
              </a:ext>
            </a:extLst>
          </p:cNvPr>
          <p:cNvCxnSpPr>
            <a:cxnSpLocks/>
          </p:cNvCxnSpPr>
          <p:nvPr/>
        </p:nvCxnSpPr>
        <p:spPr>
          <a:xfrm flipH="1">
            <a:off x="5905504" y="3238700"/>
            <a:ext cx="720000" cy="0"/>
          </a:xfrm>
          <a:prstGeom prst="line">
            <a:avLst/>
          </a:prstGeom>
          <a:ln w="12700"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7B43A0-AF5C-400B-A256-C350077D1413}"/>
              </a:ext>
            </a:extLst>
          </p:cNvPr>
          <p:cNvCxnSpPr/>
          <p:nvPr/>
        </p:nvCxnSpPr>
        <p:spPr>
          <a:xfrm flipH="1">
            <a:off x="5497286" y="2160815"/>
            <a:ext cx="408216" cy="360000"/>
          </a:xfrm>
          <a:prstGeom prst="line">
            <a:avLst/>
          </a:prstGeom>
          <a:ln w="12700"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908CC8-A511-4838-B9E3-54E68B99CC59}"/>
              </a:ext>
            </a:extLst>
          </p:cNvPr>
          <p:cNvCxnSpPr>
            <a:cxnSpLocks/>
          </p:cNvCxnSpPr>
          <p:nvPr/>
        </p:nvCxnSpPr>
        <p:spPr>
          <a:xfrm flipH="1" flipV="1">
            <a:off x="5550818" y="4992986"/>
            <a:ext cx="360000" cy="406800"/>
          </a:xfrm>
          <a:prstGeom prst="line">
            <a:avLst/>
          </a:prstGeom>
          <a:ln w="12700">
            <a:solidFill>
              <a:srgbClr val="1E5F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2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 piacerebbe lavorare di più in team con altri colleghi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A47F92-247E-4AB8-A8A1-25598424F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8E9FE5A-A285-AD57-A397-36C39D22B47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DAFF821-14EC-13EF-BA47-D4DCC0CE4AFD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79,5% (77,8% nel 2020)</a:t>
            </a:r>
            <a:endParaRPr lang="it-IT"/>
          </a:p>
        </p:txBody>
      </p:sp>
      <p:pic>
        <p:nvPicPr>
          <p:cNvPr id="12" name="Immagine 11" descr="Arrow up">
            <a:extLst>
              <a:ext uri="{FF2B5EF4-FFF2-40B4-BE49-F238E27FC236}">
                <a16:creationId xmlns:a16="http://schemas.microsoft.com/office/drawing/2014/main" id="{A1EAF069-E9A2-3B01-0679-BCE33BBF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77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41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«EQUITÀ PERCEPITA»</a:t>
            </a:r>
          </a:p>
        </p:txBody>
      </p:sp>
      <p:pic>
        <p:nvPicPr>
          <p:cNvPr id="10" name="Immagine 2">
            <a:extLst>
              <a:ext uri="{FF2B5EF4-FFF2-40B4-BE49-F238E27FC236}">
                <a16:creationId xmlns:a16="http://schemas.microsoft.com/office/drawing/2014/main" id="{4E157112-4A2A-4865-AE81-E310D847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76" y="2810504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3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responsabile tratta i collaboratori in maniera equa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750631-4394-41EA-98C8-CE05B78FE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05DDC17-97C3-3227-245F-E7F5DF541AEE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E43986B-172D-401A-0CB7-B9CE59463C90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66,1% (62,3%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5ADDB07A-0D11-432D-C300-6F34CFE2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1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Nell'organizzazione tutti i dipendenti sono trattati in maniera equa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43</a:t>
            </a:fld>
            <a:endParaRPr lang="it-IT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8A9505-B7F6-45DE-82C5-8E23A7BC9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641A123-02AC-FB1F-5506-2756EFF4BD8F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8182AF-C67A-27FD-4DA9-4E6AB779F309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42,0% (25,4%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B551C541-D0EC-F773-1F70-83501DCC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94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44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«AUTONOMIA»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6D97D8C4-187E-4F5E-8F7B-2B663458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967" y="298898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7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responsabile mi coinvolge nelle decisioni che riguardano il mio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4E5DA2-149F-49B8-B30D-63D41E188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4E1A7F8-4149-6B34-95A9-3591E0ED7046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13AFEC-AF12-DDCF-0B58-08EE5584375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62,5% (55,8%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7FFF71B9-F855-6046-DA14-1A09F0C6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9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Ho un certo margine di azione/controllo su cosa il mio responsabile mi assegna come obiettivo del mio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AE548F-0329-4501-84B8-3C9D165FA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B607A42-6DF6-331D-DECB-521587C3836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F970670-0688-2FBF-77BE-957DD613C28C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70,5% (61,4%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73BCB686-2FE4-F7EB-FF09-9B47456F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9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Posso modificare gli obiettivi del mio lavoro (quali risultati dovrei raggiungere)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47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F26F54-3C8D-4A29-A33D-E89CF6749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B491311-65F4-06C6-A2BD-B4088A0BD893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685BD28-5418-2EBC-DFB0-A331AC8F87E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53E3E"/>
          </a:solidFill>
          <a:ln>
            <a:solidFill>
              <a:srgbClr val="D4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18,8% (28,7% nel 2020)</a:t>
            </a:r>
            <a:endParaRPr lang="it-IT"/>
          </a:p>
        </p:txBody>
      </p:sp>
      <p:pic>
        <p:nvPicPr>
          <p:cNvPr id="11" name="Immagine 10" descr="Decrease ">
            <a:extLst>
              <a:ext uri="{FF2B5EF4-FFF2-40B4-BE49-F238E27FC236}">
                <a16:creationId xmlns:a16="http://schemas.microsoft.com/office/drawing/2014/main" id="{4FFB82A0-D629-18F3-B8B7-5F6362DAD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684663" cy="7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3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Sono libero di decidere come svolgere i compiti assegnati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90E37E-48B3-4A09-BF7F-72E651E00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BA417A1-97FC-BF7C-EADB-29CEE27F0CFE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184B438-0CA7-5506-61AC-2F1E917E7B0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63,4% (61,5%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3788D797-96AF-0A34-51FD-20B44DAB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6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lavoro mi permette di decidere quando svolgere specifiche attività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49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089123-A2B7-4398-A5BE-FB7F0BC80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86CCD17-B156-3F84-EAE6-9232A44F522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5812A7B-4F61-4BB3-C7B2-86A3664B68AB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63,4% (54,1%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BC6FD054-A30C-B9DC-1B0A-A3DF5C0E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C59BD-5FA8-4708-84C3-72DD6EA841F5}"/>
              </a:ext>
            </a:extLst>
          </p:cNvPr>
          <p:cNvSpPr/>
          <p:nvPr/>
        </p:nvSpPr>
        <p:spPr>
          <a:xfrm>
            <a:off x="0" y="1349829"/>
            <a:ext cx="12192000" cy="4904432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Composizione del campione</a:t>
            </a:r>
            <a:br>
              <a:rPr lang="it-IT" sz="3200" dirty="0"/>
            </a:br>
            <a:r>
              <a:rPr lang="it-IT" sz="3200" b="0" dirty="0"/>
              <a:t>Area organizzativa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E2FB5-C019-4766-96CB-D16C80FD8E71}"/>
              </a:ext>
            </a:extLst>
          </p:cNvPr>
          <p:cNvSpPr txBox="1"/>
          <p:nvPr/>
        </p:nvSpPr>
        <p:spPr>
          <a:xfrm>
            <a:off x="3722914" y="3131433"/>
            <a:ext cx="175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hnschrift Light" panose="020B0502040204020203" pitchFamily="34" charset="0"/>
              </a:rPr>
              <a:t>112</a:t>
            </a:r>
          </a:p>
          <a:p>
            <a:pPr algn="ctr"/>
            <a:r>
              <a:rPr lang="it-IT" dirty="0">
                <a:latin typeface="Bahnschrift Light" panose="020B0502040204020203" pitchFamily="34" charset="0"/>
              </a:rPr>
              <a:t>risposte complete</a:t>
            </a:r>
            <a:endParaRPr lang="it-IT" sz="14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A858B7C-A396-4F71-94B5-547F500EA8D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70000"/>
          <a:ext cx="11104563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977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Sarei disponibile ad avere maggiore autonomia e responsabilità per favorire </a:t>
            </a:r>
            <a:br>
              <a:rPr lang="it-IT"/>
            </a:br>
            <a:r>
              <a:rPr lang="it-IT"/>
              <a:t>la mia crescita professionale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50</a:t>
            </a:fld>
            <a:endParaRPr lang="it-IT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B1B4BA4-41CB-4B71-AF1B-F90E3D3D7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5AC6AF0-7B62-A1FE-D43A-5C04E59AA37B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6C0F8B8-5D02-BC3E-328F-76CB771E9549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91,9% (91,8% nel 2020)</a:t>
            </a:r>
            <a:endParaRPr lang="it-IT"/>
          </a:p>
        </p:txBody>
      </p:sp>
      <p:pic>
        <p:nvPicPr>
          <p:cNvPr id="13" name="Immagine 12" descr="Equal">
            <a:extLst>
              <a:ext uri="{FF2B5EF4-FFF2-40B4-BE49-F238E27FC236}">
                <a16:creationId xmlns:a16="http://schemas.microsoft.com/office/drawing/2014/main" id="{7F703C1A-571C-402A-4580-C905F025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2" y="1761698"/>
            <a:ext cx="616424" cy="6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3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51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«PERCEZIONI SUL PROPRIO LAVORO»</a:t>
            </a:r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id="{C7120DAA-608A-48EF-B279-EF2F0FCC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967" y="2810504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Penso che il mio lavoro sia interessante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52</a:t>
            </a:fld>
            <a:endParaRPr lang="it-IT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D2BBB73-027A-4A0E-B959-98D307EE2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479878A-9FA1-504C-5DDC-C0A44A7148CA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709A9D2-1835-79E7-F920-99D988E10910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81,2% (82,8% nel 2020)</a:t>
            </a:r>
          </a:p>
        </p:txBody>
      </p:sp>
      <p:pic>
        <p:nvPicPr>
          <p:cNvPr id="10" name="Immagine 9" descr="Equal">
            <a:extLst>
              <a:ext uri="{FF2B5EF4-FFF2-40B4-BE49-F238E27FC236}">
                <a16:creationId xmlns:a16="http://schemas.microsoft.com/office/drawing/2014/main" id="{C7B090DE-DC45-DE69-9790-EEA01E323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5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 mio lavoro mi dà un senso di realizzazione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53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521B00-CB8B-493F-82F9-8EE8D8868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5A5CE5C-80DA-9C2C-FF78-0681340A7585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ED3A02F-2018-8026-F757-B06D08ABB66B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65,2% (61,5%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4849B5D7-E680-CC4F-E9A4-F1C6713A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1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mio carico di lavoro è sostenibile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54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560D73-3698-4E36-8AE1-2B565CC53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81429A0-E467-FD1E-4912-36220DB10C1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435BB1-4822-AD8A-2709-AD98B5BA7FE1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69,6% (60,6%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14F3FA66-F4FB-3B67-78E4-CCF018E5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7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 termine della giornata di lavoro mi sento soddisfatto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26BA6F-D5AB-4C2F-9E56-08A52F7D6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0709743-3D12-7C33-33D5-3A8B955AB31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9667923-8D0D-0C7D-B0D8-7C2AC8FEA55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68,7% (64,7%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99EA0010-A398-B2F3-350E-E669E5AB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7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Sento di poter avere un impatto positivo sugli altri attraverso il mio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E9133E-B08A-4D64-8E7C-1565FE635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B266AD6-5A72-75B6-7285-A36F6A1865B5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2B9C074-B75B-29B1-8B3B-97B207E2156A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75,9% (77,0% nel 2020)</a:t>
            </a:r>
          </a:p>
        </p:txBody>
      </p:sp>
      <p:pic>
        <p:nvPicPr>
          <p:cNvPr id="11" name="Immagine 10" descr="Equal">
            <a:extLst>
              <a:ext uri="{FF2B5EF4-FFF2-40B4-BE49-F238E27FC236}">
                <a16:creationId xmlns:a16="http://schemas.microsoft.com/office/drawing/2014/main" id="{C978F19B-DACB-7676-A34A-57960CFAB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26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Sono consapevole del modo in cui il mio lavoro determina benefici per gli altri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57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D6B4A8-F0F8-449B-87B2-51775920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300E4C6-F63A-AD02-0788-CCAADE5F4B2F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9F22F32-0EC9-58CA-3558-0D87E8BB1787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79,4% (78,6% nel 2020)</a:t>
            </a:r>
          </a:p>
        </p:txBody>
      </p:sp>
      <p:pic>
        <p:nvPicPr>
          <p:cNvPr id="15" name="Immagine 14" descr="Equal">
            <a:extLst>
              <a:ext uri="{FF2B5EF4-FFF2-40B4-BE49-F238E27FC236}">
                <a16:creationId xmlns:a16="http://schemas.microsoft.com/office/drawing/2014/main" id="{2F08F820-00E9-67A4-1B24-31CFED7A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828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Provo soddisfazione per quello che la Camera realizza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A9C9C2-6086-4343-B1A6-41B4B4594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A5AA101-5CAB-8712-3AE2-FAB26623CB8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C7D8908-CA1D-D6E7-5091-A7D71E7BFB9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53E3E"/>
          </a:solidFill>
          <a:ln>
            <a:solidFill>
              <a:srgbClr val="D4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59,8% (63,2% nel 2020)</a:t>
            </a:r>
            <a:endParaRPr lang="it-IT"/>
          </a:p>
        </p:txBody>
      </p:sp>
      <p:pic>
        <p:nvPicPr>
          <p:cNvPr id="11" name="Immagine 10" descr="Decrease ">
            <a:extLst>
              <a:ext uri="{FF2B5EF4-FFF2-40B4-BE49-F238E27FC236}">
                <a16:creationId xmlns:a16="http://schemas.microsoft.com/office/drawing/2014/main" id="{9B085D49-9B35-7AD6-2666-0EEE1C27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684663" cy="7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68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59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SEZIONE «CRESCITA E SVILUPPO PROFESSIONALE»</a:t>
            </a:r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023EDDB3-49C4-4C62-9B33-7A0230A3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967" y="2804408"/>
            <a:ext cx="179847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7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C59BD-5FA8-4708-84C3-72DD6EA841F5}"/>
              </a:ext>
            </a:extLst>
          </p:cNvPr>
          <p:cNvSpPr/>
          <p:nvPr/>
        </p:nvSpPr>
        <p:spPr>
          <a:xfrm>
            <a:off x="0" y="1349829"/>
            <a:ext cx="12192000" cy="4904432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Composizione del campione</a:t>
            </a:r>
            <a:br>
              <a:rPr lang="it-IT" sz="3200" dirty="0"/>
            </a:br>
            <a:r>
              <a:rPr lang="it-IT" sz="3200" b="0" dirty="0"/>
              <a:t>Area contrattuale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E2FB5-C019-4766-96CB-D16C80FD8E71}"/>
              </a:ext>
            </a:extLst>
          </p:cNvPr>
          <p:cNvSpPr txBox="1"/>
          <p:nvPr/>
        </p:nvSpPr>
        <p:spPr>
          <a:xfrm>
            <a:off x="3722914" y="3131433"/>
            <a:ext cx="175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hnschrift Light" panose="020B0502040204020203" pitchFamily="34" charset="0"/>
              </a:rPr>
              <a:t>112</a:t>
            </a:r>
          </a:p>
          <a:p>
            <a:pPr algn="ctr"/>
            <a:r>
              <a:rPr lang="it-IT" dirty="0">
                <a:latin typeface="Bahnschrift Light" panose="020B0502040204020203" pitchFamily="34" charset="0"/>
              </a:rPr>
              <a:t>risposte complete</a:t>
            </a:r>
            <a:endParaRPr lang="it-IT" sz="14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4A483A0-BAE6-44D7-87FB-068BAA168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19741"/>
              </p:ext>
            </p:extLst>
          </p:nvPr>
        </p:nvGraphicFramePr>
        <p:xfrm>
          <a:off x="838200" y="1270000"/>
          <a:ext cx="11104563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962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All’interno della Camera vengono offerte opportunità di aggiornamento e sviluppo professionale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06832F-9488-4A0B-B581-5524450F4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1344640-0D9F-5E37-6011-BF725A567068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9D79AC-4793-E80C-382C-815C0DE2A738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52,6% (34,5%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5C68FF59-BC46-8543-66E7-C4B23025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0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offre effettive possibilità di carriera per tutti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61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2E6CD0-2150-4AD4-9FE7-2D0015963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96253E9-742B-17A3-B2CC-F8B76B027BAC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A905A5A-D5C0-0BFE-574C-2FFE73313A21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22,3% (12,3%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BFF8948F-E735-BFCB-91E8-BEE65617C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31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lavoro consente di far emergere le qualità personali e professionali di ognuno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FF8385-D311-4B81-A63B-1E7330B54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C8AB9B5-6AAD-41E8-1862-CF0A4B29DA4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0AD047F-38FE-D529-D6A7-60F37FB1D724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33,1% (24,6%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D624BEEF-4186-E7CC-FB9D-C4774911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4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 sento al posto giusto all’interno dell’organizzazione rispetto alle mie competenze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63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FCD1-BF4A-4D6B-AF2C-4E8DA14B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F9E08A7-3B4B-AA45-54C4-0F128EACC19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24EFC25-B21F-7CE4-E005-57194D8406D1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69,6% (59,9%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125AA8FB-DD98-9168-B817-86D2B93C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81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attività formative organizzate dall’ente a cui ho partecipato sono coerenti con i miei fabbisogni di sviluppo professionale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64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0E51E4-28C0-43EE-AE0C-864F6CC08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46FE5C6-3BB1-6607-0519-92429FD57D7E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02216A-41F3-3ACD-0DE4-EAB6E978AA75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50,0% (47,6%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30DBBB6F-34A9-D86D-7CE2-2B37DE33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07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Sento il bisogno di aggiornare le mie competenze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A281F8-E320-4DA6-A5B1-995E34E4A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C53224B-7E2B-E3F6-688D-349C7ABCA99B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253F7B4-B3DE-B1A3-120E-5CF43589BECD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83,0% (89,4%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62E0675C-2EDF-3E55-0318-8A64D68D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5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 piacerebbe occuparmi di cose nuove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07BEB3-8661-42E2-80A3-E46CF5C48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F80D03D-7B83-5D83-B14C-6ABFC140C74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B1EFBB-9E97-55C5-6FAE-303C0C55C95A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71,4% (77,9%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9BA09ECE-D9D6-162E-3E68-13D62009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549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86A7-F622-4500-9557-86B00E7818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Risultati: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SEZIONE «SENSO DI APPARTENENZA»</a:t>
            </a: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B150DBF6-C905-46BA-BBD4-F19914F3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576" y="2987303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3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Quando parlo di questa organizzazione, solitamente utilizzo il termine </a:t>
            </a:r>
            <a:br>
              <a:rPr lang="it-IT"/>
            </a:br>
            <a:r>
              <a:rPr lang="it-IT"/>
              <a:t>“NOI” piuttosto che “LORO”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5F88EA-F941-499F-BCF8-922DCE2A3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491FA76-7D16-E5E4-E3FA-7D35026937E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1CFE2C2-E735-87D2-A332-C4BD0217448D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53E3E"/>
          </a:solidFill>
          <a:ln>
            <a:solidFill>
              <a:srgbClr val="D4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69,6% (75,4% nel 2020)</a:t>
            </a:r>
            <a:endParaRPr lang="it-IT"/>
          </a:p>
        </p:txBody>
      </p:sp>
      <p:pic>
        <p:nvPicPr>
          <p:cNvPr id="11" name="Immagine 10" descr="Decrease ">
            <a:extLst>
              <a:ext uri="{FF2B5EF4-FFF2-40B4-BE49-F238E27FC236}">
                <a16:creationId xmlns:a16="http://schemas.microsoft.com/office/drawing/2014/main" id="{12EA5047-85A7-7311-1C48-360BA6B8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684663" cy="7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442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Quando parlo della mia Area, solitamente utilizzo il termine “NOI” piuttosto che “LORO”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69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FB607A-00D8-41DB-8815-B9E8C4B44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CC8B6E4-ED44-EE81-F4FE-40698FE6F8E9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131CDD8-ACE9-4DFC-3AD4-7EE5EC8F02C9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53E3E"/>
          </a:solidFill>
          <a:ln>
            <a:solidFill>
              <a:srgbClr val="D4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79,5% (86,1% nel 2020)</a:t>
            </a:r>
            <a:endParaRPr lang="it-IT"/>
          </a:p>
        </p:txBody>
      </p:sp>
      <p:pic>
        <p:nvPicPr>
          <p:cNvPr id="11" name="Immagine 10" descr="Decrease ">
            <a:extLst>
              <a:ext uri="{FF2B5EF4-FFF2-40B4-BE49-F238E27FC236}">
                <a16:creationId xmlns:a16="http://schemas.microsoft.com/office/drawing/2014/main" id="{0056E38B-EB21-9AD8-7E70-774BEA69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684663" cy="7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C59BD-5FA8-4708-84C3-72DD6EA841F5}"/>
              </a:ext>
            </a:extLst>
          </p:cNvPr>
          <p:cNvSpPr/>
          <p:nvPr/>
        </p:nvSpPr>
        <p:spPr>
          <a:xfrm>
            <a:off x="0" y="1349829"/>
            <a:ext cx="12192000" cy="4904432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Composizione del campione</a:t>
            </a:r>
            <a:br>
              <a:rPr lang="it-IT" sz="3200" dirty="0"/>
            </a:br>
            <a:r>
              <a:rPr lang="it-IT" sz="3200" b="0" dirty="0"/>
              <a:t>ESPERIENZA NELLA cciaa DI </a:t>
            </a:r>
            <a:r>
              <a:rPr lang="it-IT" sz="3200" b="0" dirty="0" err="1"/>
              <a:t>bRESCIA</a:t>
            </a:r>
            <a:endParaRPr lang="it-IT" sz="32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E2FB5-C019-4766-96CB-D16C80FD8E71}"/>
              </a:ext>
            </a:extLst>
          </p:cNvPr>
          <p:cNvSpPr txBox="1"/>
          <p:nvPr/>
        </p:nvSpPr>
        <p:spPr>
          <a:xfrm>
            <a:off x="3722914" y="3131433"/>
            <a:ext cx="175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hnschrift Light" panose="020B0502040204020203" pitchFamily="34" charset="0"/>
              </a:rPr>
              <a:t>112</a:t>
            </a:r>
          </a:p>
          <a:p>
            <a:pPr algn="ctr"/>
            <a:r>
              <a:rPr lang="it-IT" dirty="0">
                <a:latin typeface="Bahnschrift Light" panose="020B0502040204020203" pitchFamily="34" charset="0"/>
              </a:rPr>
              <a:t>risposte complete</a:t>
            </a:r>
            <a:endParaRPr lang="it-IT" sz="14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12ED747-11FC-471E-97EA-01492ABB4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083975"/>
              </p:ext>
            </p:extLst>
          </p:nvPr>
        </p:nvGraphicFramePr>
        <p:xfrm>
          <a:off x="838200" y="1270000"/>
          <a:ext cx="11104563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4686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Quando qualcuno esprime apprezzamento verso la mia organizzazione, lo percepisco come un complimento personale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DCE7B4-A0E0-4EBD-94D5-817BB22B1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2BD0A53-80BC-3037-8096-068859059CFC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ABD5B1E-DABD-00DE-F015-15F0E45D1D99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58,0% (55,7%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77ACAE5B-830C-E942-E197-1DB2B141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494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Quando qualcuno esprime apprezzamento verso la mia Area, lo percepisco come un complimento personale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71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026FA8-23E1-4EC9-98D6-3B525C729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D059AF1-3A57-603C-0BCD-4844A91C674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6E5BBF-2732-D21F-1579-76EF34DE9AC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64,3% (61,5%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8437846C-1B6F-74CA-ABFC-285997A0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859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Sono orgoglioso di dire agli altri che faccio parte della mia organizzazione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950EF7-1C28-42DE-9612-A1AB3A70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1A7C58D-F3C2-CC44-23F2-ED192C2243B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27ECAA6-0FAD-3FD2-703B-DA9374D5C2F6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67,8% (63,9%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E3233E0A-F727-E8C1-567B-19B31D45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33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Consiglierei la mia organizzazione come un buon posto in cui lavorare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73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8F33E6-2CB9-474B-AC97-7030BB714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66468D-4CBA-432B-A22A-605F92E9C95D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3EFE40-FAEF-121A-66DD-B13C5B807927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61,6% (55,7%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A7D62DA1-1BDB-8075-1D75-99E492F3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1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Sento un forte senso di appartenenza verso la mia organizzazione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74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9066A2-1EF9-421C-A1B5-C386A02E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29F8EFD-3F9D-A5B8-E0D8-22B58A0E33C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EB7214C-681E-A400-545C-4C7190941E06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60,7% (57,4%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22EB6475-1D6E-7D72-6C74-E0566F24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20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mia organizzazione mi spinge a dare il massimo nel mio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318A89-4E47-4F52-A9BE-8D153B24E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8316D90-3A2D-ED3C-0E04-42F7C5BCAAB3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F3D777-3983-ED5D-7611-1D5BD009BCE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53E3E"/>
          </a:solidFill>
          <a:ln>
            <a:solidFill>
              <a:srgbClr val="D4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51,8% (58,2% nel 2020)</a:t>
            </a:r>
            <a:endParaRPr lang="it-IT"/>
          </a:p>
        </p:txBody>
      </p:sp>
      <p:pic>
        <p:nvPicPr>
          <p:cNvPr id="11" name="Immagine 10" descr="Decrease ">
            <a:extLst>
              <a:ext uri="{FF2B5EF4-FFF2-40B4-BE49-F238E27FC236}">
                <a16:creationId xmlns:a16="http://schemas.microsoft.com/office/drawing/2014/main" id="{9B8B976E-1B7E-AFD2-7480-12ED4285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684663" cy="7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24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Sono motivato a dare il mio contributo per il raggiungimento degli obiettivi </a:t>
            </a:r>
            <a:br>
              <a:rPr lang="it-IT"/>
            </a:br>
            <a:r>
              <a:rPr lang="it-IT"/>
              <a:t>della mia organizzazione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97F3CF-506C-4690-BCCF-C5E7CB701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903C76F-3A60-8A9B-0120-EAFCC9ABD22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37B3A79-D95B-CCE8-C4F8-CAD5BA31FDC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64,2% (65,6% nel 2020)</a:t>
            </a:r>
          </a:p>
        </p:txBody>
      </p:sp>
      <p:pic>
        <p:nvPicPr>
          <p:cNvPr id="23" name="Immagine 22" descr="Equal">
            <a:extLst>
              <a:ext uri="{FF2B5EF4-FFF2-40B4-BE49-F238E27FC236}">
                <a16:creationId xmlns:a16="http://schemas.microsoft.com/office/drawing/2014/main" id="{68063EE2-3A20-36DB-0290-89F6E409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9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86A7-F622-4500-9557-86B00E7818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Risultati: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SEZIONE «APERTURA ALL’INNOVAZIONE»</a:t>
            </a: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22656C58-70AE-42F9-B109-D427D892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628" y="2804407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243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acquisire nuove tecnologie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BF67C6-6ABC-4477-BA51-E7F1F5FED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FAF0457-DDF1-1245-E816-ECAC0AFFDAEA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39E192-A394-E3EC-6C49-792FFDC11F45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FFF768"/>
          </a:solidFill>
          <a:ln>
            <a:solidFill>
              <a:srgbClr val="544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solidFill>
                  <a:srgbClr val="002060"/>
                </a:solidFill>
                <a:ea typeface="Calibri"/>
                <a:cs typeface="Calibri"/>
              </a:rPr>
              <a:t>76,7% (77,8% nel 2020)</a:t>
            </a:r>
          </a:p>
        </p:txBody>
      </p:sp>
      <p:pic>
        <p:nvPicPr>
          <p:cNvPr id="11" name="Immagine 10" descr="Equal">
            <a:extLst>
              <a:ext uri="{FF2B5EF4-FFF2-40B4-BE49-F238E27FC236}">
                <a16:creationId xmlns:a16="http://schemas.microsoft.com/office/drawing/2014/main" id="{E2C7B1E9-3884-BDEC-BC56-C52DFBC6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761699"/>
            <a:ext cx="559559" cy="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32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migliorare i processi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79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123AD3-4483-4A5E-BC0C-8156BAA39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2CC321C-1D0F-D548-45F5-CDAAE275870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B2A04D-C961-624F-92FC-FBA3562503A1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59,8% (50,8%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17307EB7-1704-ACDD-878B-C9C4273A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6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AF4918-47C7-4D30-8075-764FC853033A}"/>
              </a:ext>
            </a:extLst>
          </p:cNvPr>
          <p:cNvSpPr/>
          <p:nvPr/>
        </p:nvSpPr>
        <p:spPr>
          <a:xfrm>
            <a:off x="0" y="1349829"/>
            <a:ext cx="12192000" cy="4904432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66C8C-2BFE-4919-8A7F-3342ADA6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 sz="3200" dirty="0"/>
              <a:t>Composizione del campione</a:t>
            </a:r>
            <a:br>
              <a:rPr lang="it-IT" sz="3200" dirty="0"/>
            </a:br>
            <a:r>
              <a:rPr lang="it-IT" sz="3200" b="0" dirty="0"/>
              <a:t>Genere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69E2651-4D5E-4E87-AF82-302867737C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7532" y="1270000"/>
          <a:ext cx="11105231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DE2FB5-C019-4766-96CB-D16C80FD8E71}"/>
              </a:ext>
            </a:extLst>
          </p:cNvPr>
          <p:cNvSpPr txBox="1"/>
          <p:nvPr/>
        </p:nvSpPr>
        <p:spPr>
          <a:xfrm>
            <a:off x="3722914" y="3131433"/>
            <a:ext cx="175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hnschrift Light" panose="020B0502040204020203" pitchFamily="34" charset="0"/>
              </a:rPr>
              <a:t>112</a:t>
            </a:r>
          </a:p>
          <a:p>
            <a:pPr algn="ctr"/>
            <a:r>
              <a:rPr lang="it-IT" dirty="0">
                <a:latin typeface="Bahnschrift Light" panose="020B0502040204020203" pitchFamily="34" charset="0"/>
              </a:rPr>
              <a:t>risposte complete</a:t>
            </a:r>
            <a:endParaRPr lang="it-IT" sz="1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362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confrontarsi con le esperienze di altre organizzazioni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D7888C-945A-4EA1-A8D9-7B3F19B93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B272519-0C18-FCE1-7F77-FE5F3B38D635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C44A83D-DFED-53F4-1B7C-5CFE4C28137C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41,9% (37,7%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CE44926A-684E-0E73-C77A-C1C692B6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53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riconoscere e affrontare i problemi e gli errori del passato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81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456111-80BE-4C16-BEC7-E4BB50271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A1E8A9D-957B-B420-E98A-842FE71B489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B1705D6-7B5B-8141-E06E-91C9833801D5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47,3% (36,9%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B8A22EE8-0873-68EE-4176-62A833498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52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accogliere le richieste dei clienti e utenti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C8FAFD-D0C7-4429-96F0-E69F6D993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93DEE21-6772-4D38-852A-C6131ABA8EFF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4250EB8-DFA4-F98D-D33F-57148A32E663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61,6% (56,5%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9AB57C64-7D2C-1272-8DA4-94B458687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89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introdurre nuove professionalità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83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D8A9FA-5BAB-4AD3-B1CF-5B1E3383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8FE1335-941E-1259-2C1E-F2D2BB75110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D72A5F-2961-5388-63E7-3623200546F6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48,2% (23,0%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0AC775F8-95FB-AB88-62E9-99902364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116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sviluppare competenze innovative nei dipendenti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84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D963F3-83C8-4ECE-8436-3658D9CD2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BD3138B-BE98-B7D3-F0D5-23EAEC3B813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6C2056D-E241-00A4-95B0-54D0B227A1E4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41,0% (25,4%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8A2A285F-D4B0-CCA7-9841-ADD59689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15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stabilire rapporti di collaborazione con altre organizzazioni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6A026C-B78E-49F2-AB5D-9777D001A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B710B46-7467-EA2A-EF76-EED27A6F6C56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C1AE446-914C-1A28-B825-45544BB569C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52,6% (49,2%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3D27FB0E-A08B-C158-DFC2-94EE3AAE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10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L’organizzazione in cui lavoro è attenta a sperimentare nuove forme di organizzazione del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35B277-5D51-4810-A0B2-28461DA5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3E7B344-65AB-C2AC-5AD7-22737A2B981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8B40566-54F1-3823-B6CF-2D95242689AC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51B154"/>
          </a:solidFill>
          <a:ln>
            <a:solidFill>
              <a:srgbClr val="4CA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>
                <a:ea typeface="Calibri"/>
                <a:cs typeface="Calibri"/>
              </a:rPr>
              <a:t>50,9% (33,6% nel 2020)</a:t>
            </a:r>
          </a:p>
        </p:txBody>
      </p:sp>
      <p:pic>
        <p:nvPicPr>
          <p:cNvPr id="10" name="Immagine 9" descr="Increase ">
            <a:extLst>
              <a:ext uri="{FF2B5EF4-FFF2-40B4-BE49-F238E27FC236}">
                <a16:creationId xmlns:a16="http://schemas.microsoft.com/office/drawing/2014/main" id="{E2DAB92E-AE0F-A53B-861C-7230D815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1" y="1716205"/>
            <a:ext cx="559559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57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86A7-F622-4500-9557-86B00E7818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Risultati: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SEZIONE «PRIORITÀ DI INTERVENTO»</a:t>
            </a: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4B660BDD-DF89-4D34-BEE7-3E95DE73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729" y="2863222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04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Il comfort dell’ambiente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88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3815A3-2AB9-4FFF-AB99-5263E122F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30CFDF8-34FD-A153-7FDB-7DCC4A0D8AC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77CD63-1595-B114-50EE-3ABF2DAE7E3F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45,6% (42,6% nel 2020)</a:t>
            </a:r>
            <a:endParaRPr lang="it-IT"/>
          </a:p>
        </p:txBody>
      </p:sp>
      <p:pic>
        <p:nvPicPr>
          <p:cNvPr id="12" name="Immagine 11" descr="Arrow up">
            <a:extLst>
              <a:ext uri="{FF2B5EF4-FFF2-40B4-BE49-F238E27FC236}">
                <a16:creationId xmlns:a16="http://schemas.microsoft.com/office/drawing/2014/main" id="{C1CA3EBA-61D6-583A-4D15-156BBF50A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63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La sicurezza dell’ambiente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89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9BE164-6ED8-4A36-8E17-9A21ED44A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F5ACFF7-9421-233A-166F-F9F12AB3577A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BF3F823-C138-C2A4-5873-7BF20597D4C4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32,1% (23,0%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0F5874B5-1159-2F2E-2225-14F501FA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3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</a:t>
            </a:fld>
            <a:endParaRPr lang="it-IT"/>
          </a:p>
        </p:txBody>
      </p:sp>
      <p:pic>
        <p:nvPicPr>
          <p:cNvPr id="8" name="Picture 4" descr="Strategy Icon - Free Download, PNG and Vector">
            <a:extLst>
              <a:ext uri="{FF2B5EF4-FFF2-40B4-BE49-F238E27FC236}">
                <a16:creationId xmlns:a16="http://schemas.microsoft.com/office/drawing/2014/main" id="{747A6A04-7F18-44A7-9CC2-3F69F4EE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51" y="286246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>
                <a:solidFill>
                  <a:schemeClr val="bg1"/>
                </a:solidFill>
                <a:latin typeface="Bahnschrift Light" panose="020B0502040204020203" pitchFamily="34" charset="0"/>
              </a:rPr>
              <a:t>Risultati:</a:t>
            </a:r>
          </a:p>
          <a:p>
            <a:pPr algn="r"/>
            <a:r>
              <a:rPr lang="it-IT" sz="4400">
                <a:solidFill>
                  <a:schemeClr val="bg1"/>
                </a:solidFill>
                <a:latin typeface="Bahnschrift Light" panose="020B0502040204020203" pitchFamily="34" charset="0"/>
              </a:rPr>
              <a:t>SEZIONE «STRATEGIA E ORGANIZZAZIONE»</a:t>
            </a:r>
            <a:endParaRPr lang="it-IT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95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La circolazione e la chiarezza delle informazioni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90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929E20-E0C5-42AB-844F-68D90183E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0B0F896-8C96-2F32-6DB8-DC0637917FD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00302E7-6A3C-9025-3BB5-EB561A229A22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75,0% (85,2%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B2E7D922-8674-018A-2B72-856502FAB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43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I rapporti tra colleghi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91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1339B2-2086-4EED-A41A-CDBF7952A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C8AC6CA-244D-59FF-B2B6-EF4C2F96EA10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AA631F0-47AB-C90E-BD4D-B8D525114509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70,5% (73,8%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8727579D-522A-3771-1CDF-09A3D33B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46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I rapporti con i superiori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92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0E9D5F-D237-4BEC-82CF-340AAE53B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6657AB9-762C-A61D-DB30-B1F598969777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A326233-055B-2438-E024-C8144043BB8E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75,9% (78,6%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B2BDCE3B-80F5-69DE-239E-D92627DB7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59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I supporti informatici e tecnologici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93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2848DE-AF1B-49B7-A18D-959139EFA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41DC34C-5900-16BA-43F6-0E931767D2BC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334BA15-591B-D89E-0047-B6290A33DC17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37,5% (41,0%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4D241290-4456-88ED-A6AD-0A59B1DD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62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La chiarezza degli obiettivi e dei compiti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94</a:t>
            </a:fld>
            <a:endParaRPr lang="it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6FB51B-6C32-437B-834B-CEB722CC9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E01129F-C885-052B-211C-BA4CBE7CDB63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F6DE0A2-F2B5-1A99-6BED-087AE1BA4258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66,1% (72,9%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64F7CE1D-F9BF-86E2-74C2-3C8E760F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96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La formazione e l’aggiornamento del personale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95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61927C-F893-44FC-B2A1-A60D61141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D48DC10-E4F6-73A5-FDF3-952A920C8C02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DE12FD2-3EB2-03BA-CD79-9CA4AEFCC1F8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68,7% (80,3%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9A9ABE34-C1E4-F513-E165-CB484BB6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75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Il sistema di distribuzione degli incentivi e la valutazione del personale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96</a:t>
            </a:fld>
            <a:endParaRPr lang="it-IT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05E755-A698-415C-8815-F888F2E4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" y="1270000"/>
            <a:ext cx="8307916" cy="498475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3CC9BF4-E007-8028-7BED-8D04159D86A4}"/>
              </a:ext>
            </a:extLst>
          </p:cNvPr>
          <p:cNvSpPr/>
          <p:nvPr/>
        </p:nvSpPr>
        <p:spPr>
          <a:xfrm>
            <a:off x="5288507" y="2047164"/>
            <a:ext cx="3775880" cy="4060208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1DA37A-ED50-9F57-7478-8B3068FEBB48}"/>
              </a:ext>
            </a:extLst>
          </p:cNvPr>
          <p:cNvSpPr/>
          <p:nvPr/>
        </p:nvSpPr>
        <p:spPr>
          <a:xfrm>
            <a:off x="7079775" y="1859507"/>
            <a:ext cx="2217761" cy="432179"/>
          </a:xfrm>
          <a:prstGeom prst="rect">
            <a:avLst/>
          </a:prstGeom>
          <a:solidFill>
            <a:srgbClr val="9FADD0"/>
          </a:solidFill>
          <a:ln>
            <a:solidFill>
              <a:srgbClr val="6E83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>
                <a:ea typeface="Calibri"/>
                <a:cs typeface="Calibri"/>
              </a:rPr>
              <a:t>75,9% (83,6% nel 2020)</a:t>
            </a:r>
            <a:endParaRPr lang="it-IT"/>
          </a:p>
        </p:txBody>
      </p:sp>
      <p:pic>
        <p:nvPicPr>
          <p:cNvPr id="11" name="Immagine 10" descr="Arrow up">
            <a:extLst>
              <a:ext uri="{FF2B5EF4-FFF2-40B4-BE49-F238E27FC236}">
                <a16:creationId xmlns:a16="http://schemas.microsoft.com/office/drawing/2014/main" id="{E55BD873-DDC2-6ED5-2873-CD696C137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94042" y="1659340"/>
            <a:ext cx="684664" cy="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45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camera dovrebbe migliorare…</a:t>
            </a:r>
            <a:br>
              <a:rPr lang="it-IT"/>
            </a:br>
            <a:r>
              <a:rPr lang="it-IT"/>
              <a:t>(in sintesi)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97</a:t>
            </a:fld>
            <a:endParaRPr lang="it-IT"/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43680"/>
              </p:ext>
            </p:extLst>
          </p:nvPr>
        </p:nvGraphicFramePr>
        <p:xfrm>
          <a:off x="174171" y="1444661"/>
          <a:ext cx="2449286" cy="401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286">
                  <a:extLst>
                    <a:ext uri="{9D8B030D-6E8A-4147-A177-3AD203B41FA5}">
                      <a16:colId xmlns:a16="http://schemas.microsoft.com/office/drawing/2014/main" val="1493305318"/>
                    </a:ext>
                  </a:extLst>
                </a:gridCol>
              </a:tblGrid>
              <a:tr h="4464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sistema di distribuzione degli incentivi e la valutazione del personale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4674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rapporti con i superiori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533345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circolazione e la chiarezza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delle informazioni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3104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rapporti tra colleghi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948564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formazione e l’aggiornamento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personale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81640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chiarezza degli obiettivi </a:t>
                      </a:r>
                    </a:p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dei compiti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479124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comfort dell’ambiente di lavoro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2478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supporti informatici e tecnologici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983828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sicurezza dell’ambiente di lavoro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08655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AF47F09-D69C-4BFF-899E-DAAAE96E3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86"/>
          <a:stretch/>
        </p:blipFill>
        <p:spPr>
          <a:xfrm>
            <a:off x="1916913" y="5592732"/>
            <a:ext cx="8315665" cy="531235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4FFD93C-76FB-4DD8-AB7C-E3F7FC7E7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690968"/>
              </p:ext>
            </p:extLst>
          </p:nvPr>
        </p:nvGraphicFramePr>
        <p:xfrm>
          <a:off x="2623457" y="1273628"/>
          <a:ext cx="7347857" cy="431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816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Evoluzione delle priorità di intervento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fld id="{85FB86A7-F622-4500-9557-86B00E7818E8}" type="slidenum">
              <a:rPr lang="it-IT" smtClean="0"/>
              <a:pPr>
                <a:lnSpc>
                  <a:spcPct val="80000"/>
                </a:lnSpc>
                <a:spcBef>
                  <a:spcPct val="0"/>
                </a:spcBef>
              </a:pPr>
              <a:t>98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4FACE41-CC33-4266-9AB8-2123958BE803}"/>
              </a:ext>
            </a:extLst>
          </p:cNvPr>
          <p:cNvSpPr/>
          <p:nvPr/>
        </p:nvSpPr>
        <p:spPr>
          <a:xfrm>
            <a:off x="838200" y="883578"/>
            <a:ext cx="4237234" cy="47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C91F85F-D4C6-45A3-87D1-84E8E99B80DF}"/>
              </a:ext>
            </a:extLst>
          </p:cNvPr>
          <p:cNvSpPr/>
          <p:nvPr/>
        </p:nvSpPr>
        <p:spPr>
          <a:xfrm>
            <a:off x="672101" y="6312885"/>
            <a:ext cx="4237234" cy="472611"/>
          </a:xfrm>
          <a:prstGeom prst="rect">
            <a:avLst/>
          </a:prstGeom>
          <a:solidFill>
            <a:srgbClr val="1E5FAE"/>
          </a:solidFill>
          <a:ln>
            <a:solidFill>
              <a:srgbClr val="1E5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B2BBD3BD-F211-4474-A07A-CDA7C1BBA41D}"/>
              </a:ext>
            </a:extLst>
          </p:cNvPr>
          <p:cNvSpPr/>
          <p:nvPr/>
        </p:nvSpPr>
        <p:spPr>
          <a:xfrm>
            <a:off x="-669225" y="1175217"/>
            <a:ext cx="5287008" cy="479814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1235A1-E5C6-4A4C-BFED-360EA2CAA3F5}"/>
              </a:ext>
            </a:extLst>
          </p:cNvPr>
          <p:cNvSpPr/>
          <p:nvPr/>
        </p:nvSpPr>
        <p:spPr>
          <a:xfrm>
            <a:off x="0" y="1580777"/>
            <a:ext cx="9389806" cy="92670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9C5C85B-7733-4888-B3D4-06D419625AA0}"/>
              </a:ext>
            </a:extLst>
          </p:cNvPr>
          <p:cNvSpPr/>
          <p:nvPr/>
        </p:nvSpPr>
        <p:spPr>
          <a:xfrm>
            <a:off x="0" y="2637411"/>
            <a:ext cx="9389806" cy="92670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054C62A-124B-4B74-8028-CA2D5E5447F3}"/>
              </a:ext>
            </a:extLst>
          </p:cNvPr>
          <p:cNvSpPr/>
          <p:nvPr/>
        </p:nvSpPr>
        <p:spPr>
          <a:xfrm>
            <a:off x="0" y="3694045"/>
            <a:ext cx="9389806" cy="92670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0540462-42A7-4FE6-B4B0-824EAEC6EBD3}"/>
              </a:ext>
            </a:extLst>
          </p:cNvPr>
          <p:cNvSpPr/>
          <p:nvPr/>
        </p:nvSpPr>
        <p:spPr>
          <a:xfrm>
            <a:off x="0" y="4750680"/>
            <a:ext cx="9389806" cy="92670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570D34F-A8FC-4B93-86D2-D3B1DB0DF715}"/>
              </a:ext>
            </a:extLst>
          </p:cNvPr>
          <p:cNvSpPr/>
          <p:nvPr/>
        </p:nvSpPr>
        <p:spPr>
          <a:xfrm>
            <a:off x="3529120" y="1580777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D17B7BB-7726-4FEE-A6BA-62378FBE4C78}"/>
              </a:ext>
            </a:extLst>
          </p:cNvPr>
          <p:cNvSpPr/>
          <p:nvPr/>
        </p:nvSpPr>
        <p:spPr>
          <a:xfrm>
            <a:off x="4899228" y="1580777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C9265BD-E533-4AFC-84B5-0FF08515E410}"/>
              </a:ext>
            </a:extLst>
          </p:cNvPr>
          <p:cNvSpPr/>
          <p:nvPr/>
        </p:nvSpPr>
        <p:spPr>
          <a:xfrm>
            <a:off x="6227193" y="1580777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974C56-A6E8-42D6-9471-0B712546B207}"/>
              </a:ext>
            </a:extLst>
          </p:cNvPr>
          <p:cNvSpPr/>
          <p:nvPr/>
        </p:nvSpPr>
        <p:spPr>
          <a:xfrm>
            <a:off x="2172270" y="1589777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Comfort dell’ambiente di lavoro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30EAED8-1F14-4042-87DB-8A2D833D07FD}"/>
              </a:ext>
            </a:extLst>
          </p:cNvPr>
          <p:cNvSpPr/>
          <p:nvPr/>
        </p:nvSpPr>
        <p:spPr>
          <a:xfrm>
            <a:off x="2179203" y="2654170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Sistema di valutazione e incentivazione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B210E23-BA28-4453-9641-4C4B85BC357A}"/>
              </a:ext>
            </a:extLst>
          </p:cNvPr>
          <p:cNvSpPr/>
          <p:nvPr/>
        </p:nvSpPr>
        <p:spPr>
          <a:xfrm>
            <a:off x="2173760" y="3710804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Circolazione e chiarezza delle informazioni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6C9BF0C-4777-433B-83F2-7A0E745FD7DA}"/>
              </a:ext>
            </a:extLst>
          </p:cNvPr>
          <p:cNvSpPr/>
          <p:nvPr/>
        </p:nvSpPr>
        <p:spPr>
          <a:xfrm>
            <a:off x="2179202" y="4759679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Formazione e aggiornamento professionale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DB10B32-6712-4B06-A244-10DC9D3482E6}"/>
              </a:ext>
            </a:extLst>
          </p:cNvPr>
          <p:cNvSpPr/>
          <p:nvPr/>
        </p:nvSpPr>
        <p:spPr>
          <a:xfrm>
            <a:off x="3527630" y="1589777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Comfort dell’ambiente di lavoro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EFD0991-F8E6-43AC-8D9E-9EAFAAD378D2}"/>
              </a:ext>
            </a:extLst>
          </p:cNvPr>
          <p:cNvSpPr/>
          <p:nvPr/>
        </p:nvSpPr>
        <p:spPr>
          <a:xfrm>
            <a:off x="3534563" y="2654170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Sistema di valutazione e incentivazione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D06BC25-32B3-47E7-80AE-B3EEF2E3239C}"/>
              </a:ext>
            </a:extLst>
          </p:cNvPr>
          <p:cNvSpPr/>
          <p:nvPr/>
        </p:nvSpPr>
        <p:spPr>
          <a:xfrm>
            <a:off x="3529120" y="3710804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Circolazione e chiarezza delle informazioni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543F4DE-DE37-4BC9-96E5-F218D4E1D3A2}"/>
              </a:ext>
            </a:extLst>
          </p:cNvPr>
          <p:cNvSpPr/>
          <p:nvPr/>
        </p:nvSpPr>
        <p:spPr>
          <a:xfrm>
            <a:off x="3534562" y="4759679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Rapporti con superiori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D14207A-4DE0-4EEA-B7AF-F47DF788E6E5}"/>
              </a:ext>
            </a:extLst>
          </p:cNvPr>
          <p:cNvSpPr/>
          <p:nvPr/>
        </p:nvSpPr>
        <p:spPr>
          <a:xfrm>
            <a:off x="4869431" y="1580777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F5F5C3D-70EC-4C7D-A22E-B1FD5D96D53D}"/>
              </a:ext>
            </a:extLst>
          </p:cNvPr>
          <p:cNvSpPr/>
          <p:nvPr/>
        </p:nvSpPr>
        <p:spPr>
          <a:xfrm>
            <a:off x="4867941" y="1589777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Sistema di valutazione e incentivazione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BFE485B-9E70-43E1-B911-3FE39B6C2F2B}"/>
              </a:ext>
            </a:extLst>
          </p:cNvPr>
          <p:cNvSpPr/>
          <p:nvPr/>
        </p:nvSpPr>
        <p:spPr>
          <a:xfrm>
            <a:off x="4874874" y="2654170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Comfort dell’ambiente di lavoro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EB69133-E327-42D3-AF4A-A67DA7E5E555}"/>
              </a:ext>
            </a:extLst>
          </p:cNvPr>
          <p:cNvSpPr/>
          <p:nvPr/>
        </p:nvSpPr>
        <p:spPr>
          <a:xfrm>
            <a:off x="4869431" y="3710804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Circolazione e chiarezza delle informazioni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8BAEBB8-EF26-49E4-A43E-82FF10438E21}"/>
              </a:ext>
            </a:extLst>
          </p:cNvPr>
          <p:cNvSpPr/>
          <p:nvPr/>
        </p:nvSpPr>
        <p:spPr>
          <a:xfrm>
            <a:off x="4874873" y="4759679"/>
            <a:ext cx="1258529" cy="911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Rapporti con superiori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4D1B94E-7DFD-4F14-8000-D402A428F78C}"/>
              </a:ext>
            </a:extLst>
          </p:cNvPr>
          <p:cNvSpPr/>
          <p:nvPr/>
        </p:nvSpPr>
        <p:spPr>
          <a:xfrm>
            <a:off x="6238049" y="1562776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5D68108-6520-409C-A207-307D55BDE909}"/>
              </a:ext>
            </a:extLst>
          </p:cNvPr>
          <p:cNvSpPr/>
          <p:nvPr/>
        </p:nvSpPr>
        <p:spPr>
          <a:xfrm>
            <a:off x="6208252" y="1562776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D8EC8BCC-B657-4F70-AD07-9D0F19070F1D}"/>
              </a:ext>
            </a:extLst>
          </p:cNvPr>
          <p:cNvSpPr/>
          <p:nvPr/>
        </p:nvSpPr>
        <p:spPr>
          <a:xfrm>
            <a:off x="6206762" y="1589777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rgbClr val="002060"/>
                </a:solidFill>
              </a:rPr>
              <a:t>Circolazione e chiarezza delle informazioni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E6D06053-513E-4D7D-94D3-704FE3944BB6}"/>
              </a:ext>
            </a:extLst>
          </p:cNvPr>
          <p:cNvSpPr/>
          <p:nvPr/>
        </p:nvSpPr>
        <p:spPr>
          <a:xfrm>
            <a:off x="6213695" y="2654170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Sistema di valutazione e incentivazione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2965A36-83BB-44EE-AF68-F09C741F3031}"/>
              </a:ext>
            </a:extLst>
          </p:cNvPr>
          <p:cNvSpPr/>
          <p:nvPr/>
        </p:nvSpPr>
        <p:spPr>
          <a:xfrm>
            <a:off x="6208252" y="3710804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Rapporti con superiori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8A7AD5DE-B4D0-4BE5-BA12-98F088255D13}"/>
              </a:ext>
            </a:extLst>
          </p:cNvPr>
          <p:cNvSpPr/>
          <p:nvPr/>
        </p:nvSpPr>
        <p:spPr>
          <a:xfrm>
            <a:off x="6213694" y="4759679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>
                <a:solidFill>
                  <a:srgbClr val="002060"/>
                </a:solidFill>
              </a:rPr>
              <a:t>Formazione e aggiornamento professionale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71EB5197-E1AA-48A4-8C01-28B711076057}"/>
              </a:ext>
            </a:extLst>
          </p:cNvPr>
          <p:cNvSpPr/>
          <p:nvPr/>
        </p:nvSpPr>
        <p:spPr>
          <a:xfrm>
            <a:off x="9035759" y="1798600"/>
            <a:ext cx="501445" cy="4897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1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D78D69FB-24EC-43C6-B3A0-A8A6EB57E6B0}"/>
              </a:ext>
            </a:extLst>
          </p:cNvPr>
          <p:cNvSpPr/>
          <p:nvPr/>
        </p:nvSpPr>
        <p:spPr>
          <a:xfrm>
            <a:off x="9035758" y="2834717"/>
            <a:ext cx="501445" cy="4897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2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0AA6EDB-89AA-47EA-9557-8ECC8D71DB84}"/>
              </a:ext>
            </a:extLst>
          </p:cNvPr>
          <p:cNvSpPr/>
          <p:nvPr/>
        </p:nvSpPr>
        <p:spPr>
          <a:xfrm>
            <a:off x="9034197" y="3891140"/>
            <a:ext cx="501445" cy="4897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3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0D659A0-2FFE-4601-A319-1EBBE2CF21CB}"/>
              </a:ext>
            </a:extLst>
          </p:cNvPr>
          <p:cNvSpPr/>
          <p:nvPr/>
        </p:nvSpPr>
        <p:spPr>
          <a:xfrm>
            <a:off x="9030845" y="4969141"/>
            <a:ext cx="501445" cy="4897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4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9AD7276B-6C93-46BF-9CB5-5B974DA66B55}"/>
              </a:ext>
            </a:extLst>
          </p:cNvPr>
          <p:cNvSpPr/>
          <p:nvPr/>
        </p:nvSpPr>
        <p:spPr>
          <a:xfrm>
            <a:off x="2172270" y="1178225"/>
            <a:ext cx="1258529" cy="37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002060"/>
                </a:solidFill>
              </a:rPr>
              <a:t>2004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4F8E74F9-F12E-4F70-88E3-DB131F1A28C8}"/>
              </a:ext>
            </a:extLst>
          </p:cNvPr>
          <p:cNvSpPr/>
          <p:nvPr/>
        </p:nvSpPr>
        <p:spPr>
          <a:xfrm>
            <a:off x="3534561" y="1178225"/>
            <a:ext cx="1258529" cy="37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002060"/>
                </a:solidFill>
              </a:rPr>
              <a:t>2009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93596338-7B0B-43DB-8B70-3F6D0308AC47}"/>
              </a:ext>
            </a:extLst>
          </p:cNvPr>
          <p:cNvSpPr/>
          <p:nvPr/>
        </p:nvSpPr>
        <p:spPr>
          <a:xfrm>
            <a:off x="4874873" y="1178225"/>
            <a:ext cx="1258529" cy="37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002060"/>
                </a:solidFill>
              </a:rPr>
              <a:t>2014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C3F4500-E2CD-4B0B-848E-9A9FFE7CBC47}"/>
              </a:ext>
            </a:extLst>
          </p:cNvPr>
          <p:cNvSpPr/>
          <p:nvPr/>
        </p:nvSpPr>
        <p:spPr>
          <a:xfrm>
            <a:off x="6206022" y="1178714"/>
            <a:ext cx="1258529" cy="37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A440792B-5B26-4C77-9A50-398AE4380B6F}"/>
              </a:ext>
            </a:extLst>
          </p:cNvPr>
          <p:cNvSpPr/>
          <p:nvPr/>
        </p:nvSpPr>
        <p:spPr>
          <a:xfrm>
            <a:off x="7615409" y="1571777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B304ACD9-5A13-400E-A6AF-04FCFB30CC8D}"/>
              </a:ext>
            </a:extLst>
          </p:cNvPr>
          <p:cNvSpPr/>
          <p:nvPr/>
        </p:nvSpPr>
        <p:spPr>
          <a:xfrm>
            <a:off x="7626265" y="1553776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EAB4CC7A-71AC-45B5-B98E-C1BC5F600384}"/>
              </a:ext>
            </a:extLst>
          </p:cNvPr>
          <p:cNvSpPr/>
          <p:nvPr/>
        </p:nvSpPr>
        <p:spPr>
          <a:xfrm>
            <a:off x="7596468" y="1553776"/>
            <a:ext cx="1258529" cy="409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3579768E-A433-4AAA-A0AF-C24B9828AF3A}"/>
              </a:ext>
            </a:extLst>
          </p:cNvPr>
          <p:cNvSpPr/>
          <p:nvPr/>
        </p:nvSpPr>
        <p:spPr>
          <a:xfrm>
            <a:off x="7594978" y="1580777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rgbClr val="002060"/>
                </a:solidFill>
              </a:rPr>
              <a:t>Sistema di valutazione e incentivazione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4216F6B0-E7A4-4BED-AA18-DD0A70DD064D}"/>
              </a:ext>
            </a:extLst>
          </p:cNvPr>
          <p:cNvSpPr/>
          <p:nvPr/>
        </p:nvSpPr>
        <p:spPr>
          <a:xfrm>
            <a:off x="7601911" y="2645170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rgbClr val="002060"/>
                </a:solidFill>
              </a:rPr>
              <a:t>Rapporti con superiori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60D8D3EB-8504-401A-95A7-015B3AD94AF6}"/>
              </a:ext>
            </a:extLst>
          </p:cNvPr>
          <p:cNvSpPr/>
          <p:nvPr/>
        </p:nvSpPr>
        <p:spPr>
          <a:xfrm>
            <a:off x="7596468" y="3701804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rgbClr val="002060"/>
                </a:solidFill>
              </a:rPr>
              <a:t>Circolazione e chiarezza delle informazioni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019F8D8F-B418-40E7-B888-7164B3263F40}"/>
              </a:ext>
            </a:extLst>
          </p:cNvPr>
          <p:cNvSpPr/>
          <p:nvPr/>
        </p:nvSpPr>
        <p:spPr>
          <a:xfrm>
            <a:off x="7601910" y="4750679"/>
            <a:ext cx="1258529" cy="911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rgbClr val="002060"/>
                </a:solidFill>
              </a:rPr>
              <a:t>Rapporto con colleghi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C5162B2A-C790-44BB-8F63-EED76E3EAA73}"/>
              </a:ext>
            </a:extLst>
          </p:cNvPr>
          <p:cNvSpPr/>
          <p:nvPr/>
        </p:nvSpPr>
        <p:spPr>
          <a:xfrm>
            <a:off x="7594238" y="1169714"/>
            <a:ext cx="1258529" cy="37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73702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BE6B8C-8182-4007-951F-0C85C7E1F9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1623-C934-496C-97EA-98356BEA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86A7-F622-4500-9557-86B00E7818E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8A4EFE-777C-4CFC-901B-297E354F6ACB}"/>
              </a:ext>
            </a:extLst>
          </p:cNvPr>
          <p:cNvSpPr txBox="1">
            <a:spLocks/>
          </p:cNvSpPr>
          <p:nvPr/>
        </p:nvSpPr>
        <p:spPr>
          <a:xfrm>
            <a:off x="838200" y="1270660"/>
            <a:ext cx="8131628" cy="498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Risultati: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SEZIONE «SMART WORKING»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FF19DB8B-7948-486D-8CAC-413C99FF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228" y="2857126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57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tazion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7f942a-fda3-4d4c-a755-f765b270ff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4C64580477BA4194C8D1F7A613B659" ma:contentTypeVersion="18" ma:contentTypeDescription="Creare un nuovo documento." ma:contentTypeScope="" ma:versionID="89ae1e8b97009bbac8348e291469d409">
  <xsd:schema xmlns:xsd="http://www.w3.org/2001/XMLSchema" xmlns:xs="http://www.w3.org/2001/XMLSchema" xmlns:p="http://schemas.microsoft.com/office/2006/metadata/properties" xmlns:ns3="6f7f942a-fda3-4d4c-a755-f765b270fff1" xmlns:ns4="34d5b420-5751-4e2b-88b6-30c84bd731f8" targetNamespace="http://schemas.microsoft.com/office/2006/metadata/properties" ma:root="true" ma:fieldsID="d6a45ef528956d8027f19544eae3a917" ns3:_="" ns4:_="">
    <xsd:import namespace="6f7f942a-fda3-4d4c-a755-f765b270fff1"/>
    <xsd:import namespace="34d5b420-5751-4e2b-88b6-30c84bd731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f942a-fda3-4d4c-a755-f765b270f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5b420-5751-4e2b-88b6-30c84bd73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4AA74-0C2F-47FA-8134-0C022D8CA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91AF7B-1C8D-4A10-8383-EE21B208C19F}">
  <ds:schemaRefs>
    <ds:schemaRef ds:uri="6f7f942a-fda3-4d4c-a755-f765b270fff1"/>
    <ds:schemaRef ds:uri="http://purl.org/dc/elements/1.1/"/>
    <ds:schemaRef ds:uri="34d5b420-5751-4e2b-88b6-30c84bd731f8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3A2478-D490-49FE-9C38-D2182824A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f942a-fda3-4d4c-a755-f765b270fff1"/>
    <ds:schemaRef ds:uri="34d5b420-5751-4e2b-88b6-30c84bd73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1801</TotalTime>
  <Words>3313</Words>
  <Application>Microsoft Office PowerPoint</Application>
  <PresentationFormat>Widescreen</PresentationFormat>
  <Paragraphs>502</Paragraphs>
  <Slides>124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33" baseType="lpstr">
      <vt:lpstr>Arial</vt:lpstr>
      <vt:lpstr>Arial Narrow</vt:lpstr>
      <vt:lpstr>Bahnschrift Light</vt:lpstr>
      <vt:lpstr>Calibri</vt:lpstr>
      <vt:lpstr>Calibri Light</vt:lpstr>
      <vt:lpstr>Century Gothic</vt:lpstr>
      <vt:lpstr>Wingdings 2</vt:lpstr>
      <vt:lpstr>Tema di Office</vt:lpstr>
      <vt:lpstr>Citazione</vt:lpstr>
      <vt:lpstr>Il benessere organizzativo della CCIAA  di Brescia: risultati dell’indagine 2023</vt:lpstr>
      <vt:lpstr>Agenda della presentazione</vt:lpstr>
      <vt:lpstr>PowerPoint Presentation</vt:lpstr>
      <vt:lpstr>Percentuale di adesione </vt:lpstr>
      <vt:lpstr>Composizione del campione Area organizzativa</vt:lpstr>
      <vt:lpstr>Composizione del campione Area contrattuale</vt:lpstr>
      <vt:lpstr>Composizione del campione ESPERIENZA NELLA cciaa DI bRESCIA</vt:lpstr>
      <vt:lpstr>Composizione del campione Genere</vt:lpstr>
      <vt:lpstr>PowerPoint Presentation</vt:lpstr>
      <vt:lpstr>I ruoli organizzativi e i compiti lavorativi nella Camera sono chiari e ben definiti</vt:lpstr>
      <vt:lpstr>Gli obiettivi della Camera sono chiari e ben definiti</vt:lpstr>
      <vt:lpstr>La dirigenza ha una visione chiara del futuro della Camera</vt:lpstr>
      <vt:lpstr>PowerPoint Presentation</vt:lpstr>
      <vt:lpstr>Nell’organizzazione ci sono i mezzi e le risorse adeguati per svolgere il proprio lavoro</vt:lpstr>
      <vt:lpstr>La dotazione di personale del mio ufficio/servizio è adeguata a svolgere  i compiti assegnati</vt:lpstr>
      <vt:lpstr>Le conoscenze e le competenze del personale del mio ufficio/servizio sono adeguate  a svolgere i compiti assegnati</vt:lpstr>
      <vt:lpstr>PowerPoint Presentation</vt:lpstr>
      <vt:lpstr>I criteri con cui si valutano le persone sono equi e trasparenti</vt:lpstr>
      <vt:lpstr>All’inizio dell’anno so su che cosa sarò valutato</vt:lpstr>
      <vt:lpstr>Gli incentivi economici sono distribuiti sulla base dell’efficacia delle prestazioni</vt:lpstr>
      <vt:lpstr>Impegnarmi nel mio lavoro aumenta la possibilità di  avere una buona  valutazione</vt:lpstr>
      <vt:lpstr>Ritengo importante che il merito sia riconosciuto anche attraverso  strumenti non monetari</vt:lpstr>
      <vt:lpstr>Il mio responsabile ha svolto con me incontri di feedback, discutendo punti di forza e ambiti di miglioramento sulla base dell'esito della valutazione</vt:lpstr>
      <vt:lpstr>PowerPoint Presentation</vt:lpstr>
      <vt:lpstr>È facile avere le informazioni di cui si ha bisogno</vt:lpstr>
      <vt:lpstr>Nell’organizzazione le informazioni rilevanti sono comunicate efficacemente a tutti</vt:lpstr>
      <vt:lpstr>Il mio responsabile assicura la diffusione delle informazioni tra i collaboratori</vt:lpstr>
      <vt:lpstr>Nel gruppo di lavoro chi ha un'informazione la mette a disposizione di tutti</vt:lpstr>
      <vt:lpstr>Esistono scambi di comunicazione tra i diversi gruppi di lavoro</vt:lpstr>
      <vt:lpstr>I cambiamenti gestionali e organizzativi sono comunicati chiaramente a tutto il personale</vt:lpstr>
      <vt:lpstr>Chi avanza richieste o formula proposte e suggerimenti viene ascoltato dai responsabili</vt:lpstr>
      <vt:lpstr>Mi piacerebbe ricevere più informazioni sui programmi e le attività della Camera</vt:lpstr>
      <vt:lpstr>PowerPoint Presentation</vt:lpstr>
      <vt:lpstr>Il mio lavoro richiede un’elevata integrazione con le attività svolte da parte di colleghi della mia Area</vt:lpstr>
      <vt:lpstr>Il mio lavoro richiede un’elevata integrazione con le attività svolte da parte di colleghi di altre Aree</vt:lpstr>
      <vt:lpstr>Collaboro con i colleghi della mia Area</vt:lpstr>
      <vt:lpstr>Collaboro con i colleghi di altre Aree</vt:lpstr>
      <vt:lpstr>Complessivamente il coordinamento all’interno della mia Area è efficace</vt:lpstr>
      <vt:lpstr>Complessivamente il coordinamento tra le Aree è efficace</vt:lpstr>
      <vt:lpstr>Mi piacerebbe lavorare di più in team con altri colleghi</vt:lpstr>
      <vt:lpstr>PowerPoint Presentation</vt:lpstr>
      <vt:lpstr>Il mio responsabile tratta i collaboratori in maniera equa</vt:lpstr>
      <vt:lpstr>Nell'organizzazione tutti i dipendenti sono trattati in maniera equa</vt:lpstr>
      <vt:lpstr>PowerPoint Presentation</vt:lpstr>
      <vt:lpstr>Il mio responsabile mi coinvolge nelle decisioni che riguardano il mio lavoro</vt:lpstr>
      <vt:lpstr>Ho un certo margine di azione/controllo su cosa il mio responsabile mi assegna come obiettivo del mio lavoro</vt:lpstr>
      <vt:lpstr>Posso modificare gli obiettivi del mio lavoro (quali risultati dovrei raggiungere)</vt:lpstr>
      <vt:lpstr>Sono libero di decidere come svolgere i compiti assegnati</vt:lpstr>
      <vt:lpstr>Il mio lavoro mi permette di decidere quando svolgere specifiche attività</vt:lpstr>
      <vt:lpstr>Sarei disponibile ad avere maggiore autonomia e responsabilità per favorire  la mia crescita professionale</vt:lpstr>
      <vt:lpstr>PowerPoint Presentation</vt:lpstr>
      <vt:lpstr>Penso che il mio lavoro sia interessante</vt:lpstr>
      <vt:lpstr>Il mio lavoro mi dà un senso di realizzazione</vt:lpstr>
      <vt:lpstr>Il mio carico di lavoro è sostenibile</vt:lpstr>
      <vt:lpstr>Al termine della giornata di lavoro mi sento soddisfatto</vt:lpstr>
      <vt:lpstr>Sento di poter avere un impatto positivo sugli altri attraverso il mio lavoro</vt:lpstr>
      <vt:lpstr>Sono consapevole del modo in cui il mio lavoro determina benefici per gli altri</vt:lpstr>
      <vt:lpstr>Provo soddisfazione per quello che la Camera realizza</vt:lpstr>
      <vt:lpstr>PowerPoint Presentation</vt:lpstr>
      <vt:lpstr>All’interno della Camera vengono offerte opportunità di aggiornamento e sviluppo professionale</vt:lpstr>
      <vt:lpstr>La Camera offre effettive possibilità di carriera per tutti</vt:lpstr>
      <vt:lpstr>Il lavoro consente di far emergere le qualità personali e professionali di ognuno</vt:lpstr>
      <vt:lpstr>Mi sento al posto giusto all’interno dell’organizzazione rispetto alle mie competenze</vt:lpstr>
      <vt:lpstr>Le attività formative organizzate dall’ente a cui ho partecipato sono coerenti con i miei fabbisogni di sviluppo professionale</vt:lpstr>
      <vt:lpstr>Sento il bisogno di aggiornare le mie competenze</vt:lpstr>
      <vt:lpstr>Mi piacerebbe occuparmi di cose nuove</vt:lpstr>
      <vt:lpstr>PowerPoint Presentation</vt:lpstr>
      <vt:lpstr>Quando parlo di questa organizzazione, solitamente utilizzo il termine  “NOI” piuttosto che “LORO”</vt:lpstr>
      <vt:lpstr>Quando parlo della mia Area, solitamente utilizzo il termine “NOI” piuttosto che “LORO”</vt:lpstr>
      <vt:lpstr>Quando qualcuno esprime apprezzamento verso la mia organizzazione, lo percepisco come un complimento personale</vt:lpstr>
      <vt:lpstr>Quando qualcuno esprime apprezzamento verso la mia Area, lo percepisco come un complimento personale</vt:lpstr>
      <vt:lpstr>Sono orgoglioso di dire agli altri che faccio parte della mia organizzazione</vt:lpstr>
      <vt:lpstr>Consiglierei la mia organizzazione come un buon posto in cui lavorare</vt:lpstr>
      <vt:lpstr>Sento un forte senso di appartenenza verso la mia organizzazione</vt:lpstr>
      <vt:lpstr>La mia organizzazione mi spinge a dare il massimo nel mio lavoro</vt:lpstr>
      <vt:lpstr>Sono motivato a dare il mio contributo per il raggiungimento degli obiettivi  della mia organizzazione</vt:lpstr>
      <vt:lpstr>PowerPoint Presentation</vt:lpstr>
      <vt:lpstr>L’organizzazione in cui lavoro è attenta a acquisire nuove tecnologie</vt:lpstr>
      <vt:lpstr>L’organizzazione in cui lavoro è attenta a migliorare i processi di lavoro</vt:lpstr>
      <vt:lpstr>L’organizzazione in cui lavoro è attenta a confrontarsi con le esperienze di altre organizzazioni</vt:lpstr>
      <vt:lpstr>L’organizzazione in cui lavoro è attenta a riconoscere e affrontare i problemi e gli errori del passato</vt:lpstr>
      <vt:lpstr>L’organizzazione in cui lavoro è attenta a accogliere le richieste dei clienti e utenti</vt:lpstr>
      <vt:lpstr>L’organizzazione in cui lavoro è attenta a introdurre nuove professionalità</vt:lpstr>
      <vt:lpstr>L’organizzazione in cui lavoro è attenta a sviluppare competenze innovative nei dipendenti</vt:lpstr>
      <vt:lpstr>L’organizzazione in cui lavoro è attenta a stabilire rapporti di collaborazione con altre organizzazioni</vt:lpstr>
      <vt:lpstr>L’organizzazione in cui lavoro è attenta a sperimentare nuove forme di organizzazione del lavoro</vt:lpstr>
      <vt:lpstr>PowerPoint Presentation</vt:lpstr>
      <vt:lpstr>La camera dovrebbe migliorare… Il comfort dell’ambiente di lavoro</vt:lpstr>
      <vt:lpstr>La camera dovrebbe migliorare… La sicurezza dell’ambiente di lavoro</vt:lpstr>
      <vt:lpstr>La camera dovrebbe migliorare… La circolazione e la chiarezza delle informazioni</vt:lpstr>
      <vt:lpstr>La camera dovrebbe migliorare… I rapporti tra colleghi</vt:lpstr>
      <vt:lpstr>La camera dovrebbe migliorare… I rapporti con i superiori</vt:lpstr>
      <vt:lpstr>La camera dovrebbe migliorare… I supporti informatici e tecnologici</vt:lpstr>
      <vt:lpstr>La camera dovrebbe migliorare… La chiarezza degli obiettivi e dei compiti</vt:lpstr>
      <vt:lpstr>La camera dovrebbe migliorare… La formazione e l’aggiornamento del personale</vt:lpstr>
      <vt:lpstr>La camera dovrebbe migliorare… Il sistema di distribuzione degli incentivi e la valutazione del personale</vt:lpstr>
      <vt:lpstr>La camera dovrebbe migliorare… (in sintesi)</vt:lpstr>
      <vt:lpstr>Evoluzione delle priorità di intervento</vt:lpstr>
      <vt:lpstr>PowerPoint Presentation</vt:lpstr>
      <vt:lpstr>Le percezioni sui possibili vantaggi dello smart working  (in sintesi)</vt:lpstr>
      <vt:lpstr>Le percezioni sui possibili ostacoli allo smart working  (in sintesi)</vt:lpstr>
      <vt:lpstr>Quando lavoro in modalità agile mi vengono assegnati obiettivi individuali per svolgere le attività</vt:lpstr>
      <vt:lpstr>Quando lavoro in modalità agile il mio responsabile monitora, attraverso una reportistica periodica, le attività che svolgo e i risultati che raggiungo</vt:lpstr>
      <vt:lpstr>Quando lavoro in modalità agile il mio responsabile mi coinvolge in momenti di confronto verbale per condividere obiettivi e verificarne lo stato di raggiungimento</vt:lpstr>
      <vt:lpstr>Penso che per lavorare in modalità agile sia necessario definire puntualmente obiettivi e risultati individuali</vt:lpstr>
      <vt:lpstr>PowerPoint Presentation</vt:lpstr>
      <vt:lpstr>Quanto hai percepito il cambiamento introdotto dall'Ente nell’ambito del «cantiere di innovazione» dedicato al sistema di misurazione e valutazione del contributo lavorativo?</vt:lpstr>
      <vt:lpstr>Quanto ritieni che sia opportuno proseguire nella direzione intrapresa con il «cantiere di innovazione» dedicato al sistema di misurazione e valutazione del contributo lavorativo?</vt:lpstr>
      <vt:lpstr>Quanto hai percepito il cambiamento introdotto dall'Ente nell’ambito del «cantiere di innovazione» dedicato alla comunicazione?</vt:lpstr>
      <vt:lpstr>Quanto ritieni che sia opportuno proseguire nella direzione intrapresa con il «cantiere di innovazione» dedicato alla comunicazione?</vt:lpstr>
      <vt:lpstr>Quanto hai percepito il cambiamento introdotto dall'Ente nell’ambito del «cantiere di innovazione» dedicato all'integrazione interna (ad esempio, tra diverse Aree)?</vt:lpstr>
      <vt:lpstr>Quanto ritieni che sia opportuno proseguire nella direzione intrapresa con il «cantiere di innovazione» dedicato all'integrazione interna (ad esempio, tra diverse Aree)?</vt:lpstr>
      <vt:lpstr>PowerPoint Presentation</vt:lpstr>
      <vt:lpstr>Una visione di insieme dei risultati Organizzazione</vt:lpstr>
      <vt:lpstr>Una visione di insieme dei risultati Integrazione</vt:lpstr>
      <vt:lpstr>Una visione di insieme dei risultati Lavoro</vt:lpstr>
      <vt:lpstr>Una visione di insieme dei risultati Persone</vt:lpstr>
      <vt:lpstr>Principali trend Che cosa è cambiato tra il 2020 e il 2023?</vt:lpstr>
      <vt:lpstr>Principali trend Che cosa è cambiato tra il 2020 e il 2023?</vt:lpstr>
      <vt:lpstr>Principali trend Mantenimento</vt:lpstr>
      <vt:lpstr>Principali trend Presidio</vt:lpstr>
      <vt:lpstr>Principali trend Attenzione</vt:lpstr>
      <vt:lpstr>Principali trend Consolidamento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Valotti</dc:creator>
  <cp:lastModifiedBy>Giorgio Giacomelli</cp:lastModifiedBy>
  <cp:revision>39</cp:revision>
  <cp:lastPrinted>2020-10-30T10:18:19Z</cp:lastPrinted>
  <dcterms:created xsi:type="dcterms:W3CDTF">2020-07-11T08:04:48Z</dcterms:created>
  <dcterms:modified xsi:type="dcterms:W3CDTF">2024-01-30T14:59:10Z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0x0101005B4C64580477BA4194C8D1F7A613B659</vt:lpwstr>
  </property>
</Properties>
</file>